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3"/>
    <p:sldId id="261" r:id="rId4"/>
    <p:sldId id="257" r:id="rId5"/>
    <p:sldId id="258" r:id="rId6"/>
    <p:sldId id="259" r:id="rId7"/>
    <p:sldId id="260" r:id="rId8"/>
    <p:sldId id="262" r:id="rId9"/>
    <p:sldId id="286" r:id="rId10"/>
    <p:sldId id="287" r:id="rId11"/>
    <p:sldId id="288" r:id="rId12"/>
    <p:sldId id="277" r:id="rId13"/>
    <p:sldId id="289" r:id="rId14"/>
    <p:sldId id="263" r:id="rId15"/>
    <p:sldId id="290" r:id="rId16"/>
    <p:sldId id="291" r:id="rId17"/>
    <p:sldId id="292" r:id="rId1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E582D"/>
    <a:srgbClr val="821B7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102785" y="3860800"/>
            <a:ext cx="5666316" cy="1155700"/>
          </a:xfrm>
        </p:spPr>
        <p:txBody>
          <a:bodyPr wrap="square">
            <a:normAutofit/>
          </a:bodyPr>
          <a:lstStyle>
            <a:lvl1pPr marL="0" indent="0" algn="r">
              <a:buSzTx/>
              <a:buFont typeface="Arial" pitchFamily="34" charset="0"/>
              <a:buNone/>
              <a:defRPr>
                <a:sym typeface="Arial" pitchFamily="34" charset="0"/>
              </a:defRPr>
            </a:lvl1pPr>
          </a:lstStyle>
          <a:p>
            <a:pPr lvl="0"/>
            <a:r>
              <a:rPr lang="zh-CN" noProof="0" dirty="0" smtClean="0">
                <a:sym typeface="Arial" pitchFamily="34" charset="0"/>
              </a:rPr>
              <a:t>单击此处编辑母版副标题样式</a:t>
            </a:r>
            <a:endParaRPr lang="zh-CN" noProof="0" dirty="0" smtClean="0">
              <a:sym typeface="Arial" pitchFamily="34" charset="0"/>
            </a:endParaRPr>
          </a:p>
        </p:txBody>
      </p:sp>
      <p:sp>
        <p:nvSpPr>
          <p:cNvPr id="2052" name="Rectangle 2" descr="#wm#_10_01_*Z"/>
          <p:cNvSpPr>
            <a:spLocks noChangeArrowheads="1"/>
          </p:cNvSpPr>
          <p:nvPr/>
        </p:nvSpPr>
        <p:spPr bwMode="auto">
          <a:xfrm>
            <a:off x="2118" y="2636838"/>
            <a:ext cx="6766983" cy="1223962"/>
          </a:xfrm>
          <a:prstGeom prst="rect">
            <a:avLst/>
          </a:prstGeom>
          <a:solidFill>
            <a:srgbClr val="8FC22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norm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endParaRPr lang="zh-CN" altLang="en-US" sz="1800">
              <a:ea typeface="黑体" pitchFamily="49" charset="-122"/>
            </a:endParaRPr>
          </a:p>
        </p:txBody>
      </p:sp>
      <p:sp>
        <p:nvSpPr>
          <p:cNvPr id="2053" name="Rectangle 4" descr="#wm#_10_01_*Z"/>
          <p:cNvSpPr>
            <a:spLocks noChangeArrowheads="1"/>
          </p:cNvSpPr>
          <p:nvPr/>
        </p:nvSpPr>
        <p:spPr bwMode="auto">
          <a:xfrm>
            <a:off x="10128251" y="2636838"/>
            <a:ext cx="2067983" cy="1223962"/>
          </a:xfrm>
          <a:prstGeom prst="rect">
            <a:avLst/>
          </a:prstGeom>
          <a:solidFill>
            <a:srgbClr val="8FC22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endParaRPr lang="zh-CN" altLang="en-US" sz="1800">
              <a:ea typeface="黑体" pitchFamily="49" charset="-122"/>
              <a:sym typeface="Arial" pitchFamily="34" charset="0"/>
            </a:endParaRPr>
          </a:p>
        </p:txBody>
      </p:sp>
      <p:sp>
        <p:nvSpPr>
          <p:cNvPr id="2054" name="Text Box 5" descr="#wm#_10_01_*Z"/>
          <p:cNvSpPr txBox="1">
            <a:spLocks noChangeArrowheads="1"/>
          </p:cNvSpPr>
          <p:nvPr/>
        </p:nvSpPr>
        <p:spPr bwMode="auto">
          <a:xfrm>
            <a:off x="6769100" y="2597151"/>
            <a:ext cx="3361267" cy="1311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en-AU" altLang="en-US" sz="8000" b="1" i="1" dirty="0" smtClean="0">
                <a:solidFill>
                  <a:srgbClr val="8FC226"/>
                </a:solidFill>
                <a:ea typeface="黑体" pitchFamily="49" charset="-122"/>
              </a:rPr>
              <a:t>201</a:t>
            </a:r>
            <a:r>
              <a:rPr lang="en-US" altLang="en-US" sz="8000" b="1" i="1" dirty="0" smtClean="0">
                <a:solidFill>
                  <a:srgbClr val="8FC226"/>
                </a:solidFill>
                <a:ea typeface="黑体" pitchFamily="49" charset="-122"/>
              </a:rPr>
              <a:t>6</a:t>
            </a:r>
            <a:endParaRPr lang="zh-CN" altLang="en-US" sz="8000" b="1" i="1" dirty="0">
              <a:solidFill>
                <a:srgbClr val="8FC226"/>
              </a:solidFill>
              <a:ea typeface="黑体" pitchFamily="49" charset="-122"/>
            </a:endParaRPr>
          </a:p>
        </p:txBody>
      </p:sp>
      <p:sp>
        <p:nvSpPr>
          <p:cNvPr id="2055" name="Rectangle 7"/>
          <p:cNvSpPr>
            <a:spLocks noGrp="1" noChangeArrowheads="1"/>
          </p:cNvSpPr>
          <p:nvPr>
            <p:ph type="ctrTitle"/>
          </p:nvPr>
        </p:nvSpPr>
        <p:spPr>
          <a:xfrm>
            <a:off x="0" y="2638426"/>
            <a:ext cx="6766984" cy="1222375"/>
          </a:xfrm>
        </p:spPr>
        <p:txBody>
          <a:bodyPr/>
          <a:lstStyle>
            <a:lvl1pPr algn="r"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zh-CN" noProof="0" dirty="0" smtClean="0">
                <a:sym typeface="Arial" pitchFamily="34" charset="0"/>
              </a:rPr>
              <a:t>单击此处编辑母版标题样式</a:t>
            </a:r>
            <a:endParaRPr lang="zh-CN" noProof="0" dirty="0" smtClean="0">
              <a:sym typeface="Arial" pitchFamily="34" charset="0"/>
            </a:endParaRPr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DF4E06-FD59-4CBA-A3CB-E79F547CC498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1A05B6-A2FF-4F93-97B1-DDCE5BF1077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DF4E06-FD59-4CBA-A3CB-E79F547CC498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1A05B6-A2FF-4F93-97B1-DDCE5BF10771}" type="slidenum">
              <a:rPr lang="zh-CN" altLang="en-US" smtClean="0"/>
            </a:fld>
            <a:endParaRPr lang="zh-CN" altLang="en-US"/>
          </a:p>
        </p:txBody>
      </p:sp>
      <p:sp>
        <p:nvSpPr>
          <p:cNvPr id="6" name="内容占位符 6"/>
          <p:cNvSpPr>
            <a:spLocks noGrp="1"/>
          </p:cNvSpPr>
          <p:nvPr>
            <p:ph sz="quarter" idx="13"/>
          </p:nvPr>
        </p:nvSpPr>
        <p:spPr>
          <a:xfrm>
            <a:off x="838200" y="816429"/>
            <a:ext cx="10515600" cy="5171621"/>
          </a:xfrm>
        </p:spPr>
        <p:txBody>
          <a:bodyPr/>
          <a:lstStyle/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48443" y="353951"/>
            <a:ext cx="7652657" cy="931408"/>
          </a:xfrm>
        </p:spPr>
        <p:txBody>
          <a:bodyPr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DF4E06-FD59-4CBA-A3CB-E79F547CC498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1A05B6-A2FF-4F93-97B1-DDCE5BF10771}" type="slidenum">
              <a:rPr lang="zh-CN" altLang="en-US" smtClean="0"/>
            </a:fld>
            <a:endParaRPr lang="zh-CN" altLang="en-US"/>
          </a:p>
        </p:txBody>
      </p:sp>
      <p:sp>
        <p:nvSpPr>
          <p:cNvPr id="8" name="等腰三角形 59" descr="#wm#_10_15_*Z"/>
          <p:cNvSpPr>
            <a:spLocks noChangeArrowheads="1"/>
          </p:cNvSpPr>
          <p:nvPr/>
        </p:nvSpPr>
        <p:spPr bwMode="auto">
          <a:xfrm rot="5400000" flipH="1">
            <a:off x="494233" y="615397"/>
            <a:ext cx="639251" cy="408517"/>
          </a:xfrm>
          <a:prstGeom prst="triangle">
            <a:avLst>
              <a:gd name="adj" fmla="val 50000"/>
            </a:avLst>
          </a:prstGeom>
          <a:solidFill>
            <a:srgbClr val="67841A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>
            <a:lvl1pPr marL="236855" indent="-236855">
              <a:spcBef>
                <a:spcPct val="20000"/>
              </a:spcBef>
              <a:buSzPct val="125000"/>
              <a:buChar char="•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SzPct val="125000"/>
              <a:buChar char="–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SzPct val="125000"/>
              <a:buChar char="•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SzPct val="125000"/>
              <a:buChar char="–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SzPct val="125000"/>
              <a:buChar char="»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25000"/>
              <a:buChar char="»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25000"/>
              <a:buChar char="»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25000"/>
              <a:buChar char="»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25000"/>
              <a:buChar char="»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>
              <a:buFontTx/>
              <a:buChar char="•"/>
            </a:pPr>
            <a:endParaRPr lang="zh-CN" altLang="zh-CN" sz="1800">
              <a:latin typeface="Arial" pitchFamily="34" charset="0"/>
              <a:ea typeface="黑体" pitchFamily="49" charset="-122"/>
              <a:sym typeface="Arial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9"/>
            <a:ext cx="10515600" cy="2852737"/>
          </a:xfrm>
        </p:spPr>
        <p:txBody>
          <a:bodyPr anchor="b">
            <a:normAutofit/>
          </a:bodyPr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>
            <a:norm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DF4E06-FD59-4CBA-A3CB-E79F547CC49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1A05B6-A2FF-4F93-97B1-DDCE5BF1077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75657" y="353951"/>
            <a:ext cx="7854043" cy="931408"/>
          </a:xfrm>
        </p:spPr>
        <p:txBody>
          <a:bodyPr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2188028"/>
            <a:ext cx="5156200" cy="3938135"/>
          </a:xfrm>
        </p:spPr>
        <p:txBody>
          <a:bodyPr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2188028"/>
            <a:ext cx="5156200" cy="3938135"/>
          </a:xfrm>
        </p:spPr>
        <p:txBody>
          <a:bodyPr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DF4E06-FD59-4CBA-A3CB-E79F547CC498}" type="datetimeFigureOut">
              <a:rPr lang="zh-CN" altLang="en-US" smtClean="0"/>
            </a:fld>
            <a:endParaRPr lang="zh-CN" altLang="en-US"/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1A05B6-A2FF-4F93-97B1-DDCE5BF10771}" type="slidenum">
              <a:rPr lang="zh-CN" altLang="en-US" smtClean="0"/>
            </a:fld>
            <a:endParaRPr lang="zh-CN" altLang="en-US"/>
          </a:p>
        </p:txBody>
      </p:sp>
      <p:sp>
        <p:nvSpPr>
          <p:cNvPr id="9" name="等腰三角形 59" descr="#wm#_10_15_*Z"/>
          <p:cNvSpPr>
            <a:spLocks noChangeArrowheads="1"/>
          </p:cNvSpPr>
          <p:nvPr/>
        </p:nvSpPr>
        <p:spPr bwMode="auto">
          <a:xfrm rot="5400000" flipH="1">
            <a:off x="494233" y="615397"/>
            <a:ext cx="639251" cy="408517"/>
          </a:xfrm>
          <a:prstGeom prst="triangle">
            <a:avLst>
              <a:gd name="adj" fmla="val 50000"/>
            </a:avLst>
          </a:prstGeom>
          <a:solidFill>
            <a:srgbClr val="67841A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>
            <a:lvl1pPr marL="236855" indent="-236855">
              <a:spcBef>
                <a:spcPct val="20000"/>
              </a:spcBef>
              <a:buSzPct val="125000"/>
              <a:buChar char="•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SzPct val="125000"/>
              <a:buChar char="–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SzPct val="125000"/>
              <a:buChar char="•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SzPct val="125000"/>
              <a:buChar char="–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SzPct val="125000"/>
              <a:buChar char="»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25000"/>
              <a:buChar char="»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25000"/>
              <a:buChar char="»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25000"/>
              <a:buChar char="»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25000"/>
              <a:buChar char="»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>
              <a:buFontTx/>
              <a:buChar char="•"/>
            </a:pPr>
            <a:endParaRPr lang="zh-CN" altLang="zh-CN" sz="1800">
              <a:latin typeface="Arial" pitchFamily="34" charset="0"/>
              <a:ea typeface="黑体" pitchFamily="49" charset="-122"/>
              <a:sym typeface="Arial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40318" y="1681163"/>
            <a:ext cx="5158316" cy="823912"/>
          </a:xfrm>
        </p:spPr>
        <p:txBody>
          <a:bodyPr anchor="b">
            <a:normAutofit/>
          </a:bodyPr>
          <a:lstStyle>
            <a:lvl1pPr marL="0" indent="0">
              <a:buNone/>
              <a:defRPr sz="2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40318" y="2505075"/>
            <a:ext cx="5158316" cy="3684588"/>
          </a:xfrm>
        </p:spPr>
        <p:txBody>
          <a:bodyPr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717" cy="823912"/>
          </a:xfrm>
        </p:spPr>
        <p:txBody>
          <a:bodyPr anchor="b">
            <a:normAutofit/>
          </a:bodyPr>
          <a:lstStyle>
            <a:lvl1pPr marL="0" indent="0">
              <a:buNone/>
              <a:defRPr sz="2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717" cy="3684588"/>
          </a:xfrm>
        </p:spPr>
        <p:txBody>
          <a:bodyPr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9" name="标题 1"/>
          <p:cNvSpPr>
            <a:spLocks noGrp="1"/>
          </p:cNvSpPr>
          <p:nvPr>
            <p:ph type="title"/>
          </p:nvPr>
        </p:nvSpPr>
        <p:spPr>
          <a:xfrm>
            <a:off x="1202267" y="422276"/>
            <a:ext cx="8047567" cy="790575"/>
          </a:xfrm>
        </p:spPr>
        <p:txBody>
          <a:bodyPr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DF4E06-FD59-4CBA-A3CB-E79F547CC498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1A05B6-A2FF-4F93-97B1-DDCE5BF10771}" type="slidenum">
              <a:rPr lang="zh-CN" altLang="en-US" smtClean="0"/>
            </a:fld>
            <a:endParaRPr lang="zh-CN" altLang="en-US"/>
          </a:p>
        </p:txBody>
      </p:sp>
      <p:sp>
        <p:nvSpPr>
          <p:cNvPr id="11" name="等腰三角形 59" descr="#wm#_10_15_*Z"/>
          <p:cNvSpPr>
            <a:spLocks noChangeArrowheads="1"/>
          </p:cNvSpPr>
          <p:nvPr/>
        </p:nvSpPr>
        <p:spPr bwMode="auto">
          <a:xfrm rot="5400000" flipH="1">
            <a:off x="494233" y="615397"/>
            <a:ext cx="639251" cy="408517"/>
          </a:xfrm>
          <a:prstGeom prst="triangle">
            <a:avLst>
              <a:gd name="adj" fmla="val 50000"/>
            </a:avLst>
          </a:prstGeom>
          <a:solidFill>
            <a:srgbClr val="67841A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>
            <a:lvl1pPr marL="236855" indent="-236855">
              <a:spcBef>
                <a:spcPct val="20000"/>
              </a:spcBef>
              <a:buSzPct val="125000"/>
              <a:buChar char="•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SzPct val="125000"/>
              <a:buChar char="–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SzPct val="125000"/>
              <a:buChar char="•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SzPct val="125000"/>
              <a:buChar char="–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SzPct val="125000"/>
              <a:buChar char="»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25000"/>
              <a:buChar char="»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25000"/>
              <a:buChar char="»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25000"/>
              <a:buChar char="»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25000"/>
              <a:buChar char="»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>
              <a:buFontTx/>
              <a:buChar char="•"/>
            </a:pPr>
            <a:endParaRPr lang="zh-CN" altLang="zh-CN" sz="1800">
              <a:latin typeface="Arial" pitchFamily="34" charset="0"/>
              <a:ea typeface="黑体" pitchFamily="49" charset="-122"/>
              <a:sym typeface="Arial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2870400" y="3157200"/>
            <a:ext cx="6451200" cy="590400"/>
          </a:xfrm>
        </p:spPr>
        <p:txBody>
          <a:bodyPr>
            <a:normAutofit/>
          </a:bodyPr>
          <a:lstStyle>
            <a:lvl1pPr algn="ctr">
              <a:defRPr sz="3200">
                <a:solidFill>
                  <a:srgbClr val="505050"/>
                </a:solidFill>
              </a:defRPr>
            </a:lvl1pPr>
          </a:lstStyle>
          <a:p>
            <a:r>
              <a:rPr lang="zh-CN" altLang="en-US" dirty="0" smtClean="0"/>
              <a:t>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DF4E06-FD59-4CBA-A3CB-E79F547CC498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1A05B6-A2FF-4F93-97B1-DDCE5BF10771}" type="slidenum">
              <a:rPr lang="zh-CN" altLang="en-US" smtClean="0"/>
            </a:fld>
            <a:endParaRPr lang="zh-CN" altLang="en-US"/>
          </a:p>
        </p:txBody>
      </p:sp>
      <p:sp>
        <p:nvSpPr>
          <p:cNvPr id="8" name="等腰三角形 59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 rot="60000" flipH="1">
            <a:off x="5783570" y="2175560"/>
            <a:ext cx="1486625" cy="955082"/>
          </a:xfrm>
          <a:prstGeom prst="triangle">
            <a:avLst>
              <a:gd name="adj" fmla="val 50000"/>
            </a:avLst>
          </a:prstGeom>
          <a:solidFill>
            <a:srgbClr val="B6E68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>
            <a:lvl1pPr algn="ctr">
              <a:spcBef>
                <a:spcPct val="20000"/>
              </a:spcBef>
              <a:buSzPct val="125000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1pPr>
            <a:lvl2pPr marL="742950" indent="-285750" algn="ctr" eaLnBrk="0" hangingPunct="0">
              <a:spcBef>
                <a:spcPct val="20000"/>
              </a:spcBef>
              <a:buSzPct val="125000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2pPr>
            <a:lvl3pPr marL="1143000" indent="-228600" algn="ctr" eaLnBrk="0" hangingPunct="0">
              <a:spcBef>
                <a:spcPct val="20000"/>
              </a:spcBef>
              <a:buSzPct val="125000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3pPr>
            <a:lvl4pPr marL="1600200" indent="-228600" algn="ctr" eaLnBrk="0" hangingPunct="0">
              <a:spcBef>
                <a:spcPct val="20000"/>
              </a:spcBef>
              <a:buSzPct val="125000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4pPr>
            <a:lvl5pPr marL="2057400" indent="-228600" algn="ctr" eaLnBrk="0" hangingPunct="0">
              <a:spcBef>
                <a:spcPct val="20000"/>
              </a:spcBef>
              <a:buSzPct val="125000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5pPr>
            <a:lvl6pPr marL="2514600" indent="-228600" algn="ctr" eaLnBrk="0" fontAlgn="base" hangingPunct="0">
              <a:spcBef>
                <a:spcPct val="20000"/>
              </a:spcBef>
              <a:spcAft>
                <a:spcPct val="0"/>
              </a:spcAft>
              <a:buSzPct val="125000"/>
              <a:buFont typeface="Arial" pitchFamily="34" charset="0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6pPr>
            <a:lvl7pPr marL="2971800" indent="-228600" algn="ctr" eaLnBrk="0" fontAlgn="base" hangingPunct="0">
              <a:spcBef>
                <a:spcPct val="20000"/>
              </a:spcBef>
              <a:spcAft>
                <a:spcPct val="0"/>
              </a:spcAft>
              <a:buSzPct val="125000"/>
              <a:buFont typeface="Arial" pitchFamily="34" charset="0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7pPr>
            <a:lvl8pPr marL="3429000" indent="-228600" algn="ctr" eaLnBrk="0" fontAlgn="base" hangingPunct="0">
              <a:spcBef>
                <a:spcPct val="20000"/>
              </a:spcBef>
              <a:spcAft>
                <a:spcPct val="0"/>
              </a:spcAft>
              <a:buSzPct val="125000"/>
              <a:buFont typeface="Arial" pitchFamily="34" charset="0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8pPr>
            <a:lvl9pPr marL="3886200" indent="-228600" algn="ctr" eaLnBrk="0" fontAlgn="base" hangingPunct="0">
              <a:spcBef>
                <a:spcPct val="20000"/>
              </a:spcBef>
              <a:spcAft>
                <a:spcPct val="0"/>
              </a:spcAft>
              <a:buSzPct val="125000"/>
              <a:buFont typeface="Arial" pitchFamily="34" charset="0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9pPr>
          </a:lstStyle>
          <a:p>
            <a:pPr>
              <a:spcBef>
                <a:spcPct val="0"/>
              </a:spcBef>
            </a:pPr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9" name="等腰三角形 59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 rot="60000" flipH="1">
            <a:off x="5072261" y="2175560"/>
            <a:ext cx="1486625" cy="955082"/>
          </a:xfrm>
          <a:prstGeom prst="triangle">
            <a:avLst>
              <a:gd name="adj" fmla="val 50000"/>
            </a:avLst>
          </a:prstGeom>
          <a:solidFill>
            <a:srgbClr val="8FC22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>
            <a:lvl1pPr algn="ctr">
              <a:spcBef>
                <a:spcPct val="20000"/>
              </a:spcBef>
              <a:buSzPct val="125000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1pPr>
            <a:lvl2pPr marL="742950" indent="-285750" algn="ctr" eaLnBrk="0" hangingPunct="0">
              <a:spcBef>
                <a:spcPct val="20000"/>
              </a:spcBef>
              <a:buSzPct val="125000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2pPr>
            <a:lvl3pPr marL="1143000" indent="-228600" algn="ctr" eaLnBrk="0" hangingPunct="0">
              <a:spcBef>
                <a:spcPct val="20000"/>
              </a:spcBef>
              <a:buSzPct val="125000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3pPr>
            <a:lvl4pPr marL="1600200" indent="-228600" algn="ctr" eaLnBrk="0" hangingPunct="0">
              <a:spcBef>
                <a:spcPct val="20000"/>
              </a:spcBef>
              <a:buSzPct val="125000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4pPr>
            <a:lvl5pPr marL="2057400" indent="-228600" algn="ctr" eaLnBrk="0" hangingPunct="0">
              <a:spcBef>
                <a:spcPct val="20000"/>
              </a:spcBef>
              <a:buSzPct val="125000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5pPr>
            <a:lvl6pPr marL="2514600" indent="-228600" algn="ctr" eaLnBrk="0" fontAlgn="base" hangingPunct="0">
              <a:spcBef>
                <a:spcPct val="20000"/>
              </a:spcBef>
              <a:spcAft>
                <a:spcPct val="0"/>
              </a:spcAft>
              <a:buSzPct val="125000"/>
              <a:buFont typeface="Arial" pitchFamily="34" charset="0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6pPr>
            <a:lvl7pPr marL="2971800" indent="-228600" algn="ctr" eaLnBrk="0" fontAlgn="base" hangingPunct="0">
              <a:spcBef>
                <a:spcPct val="20000"/>
              </a:spcBef>
              <a:spcAft>
                <a:spcPct val="0"/>
              </a:spcAft>
              <a:buSzPct val="125000"/>
              <a:buFont typeface="Arial" pitchFamily="34" charset="0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7pPr>
            <a:lvl8pPr marL="3429000" indent="-228600" algn="ctr" eaLnBrk="0" fontAlgn="base" hangingPunct="0">
              <a:spcBef>
                <a:spcPct val="20000"/>
              </a:spcBef>
              <a:spcAft>
                <a:spcPct val="0"/>
              </a:spcAft>
              <a:buSzPct val="125000"/>
              <a:buFont typeface="Arial" pitchFamily="34" charset="0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8pPr>
            <a:lvl9pPr marL="3886200" indent="-228600" algn="ctr" eaLnBrk="0" fontAlgn="base" hangingPunct="0">
              <a:spcBef>
                <a:spcPct val="20000"/>
              </a:spcBef>
              <a:spcAft>
                <a:spcPct val="0"/>
              </a:spcAft>
              <a:buSzPct val="125000"/>
              <a:buFont typeface="Arial" pitchFamily="34" charset="0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9pPr>
          </a:lstStyle>
          <a:p>
            <a:pPr>
              <a:spcBef>
                <a:spcPct val="0"/>
              </a:spcBef>
            </a:pPr>
            <a:endParaRPr lang="zh-CN" altLang="zh-CN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DF4E06-FD59-4CBA-A3CB-E79F547CC498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1A05B6-A2FF-4F93-97B1-DDCE5BF1077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204800" y="421200"/>
            <a:ext cx="8049600" cy="792000"/>
          </a:xfrm>
        </p:spPr>
        <p:txBody>
          <a:bodyPr anchor="ctr" anchorCtr="0"/>
          <a:lstStyle>
            <a:lvl1pPr>
              <a:defRPr sz="3200">
                <a:solidFill>
                  <a:srgbClr val="6F8A1B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6941461" y="1602000"/>
            <a:ext cx="4022400" cy="4525200"/>
          </a:xfrm>
        </p:spPr>
        <p:txBody>
          <a:bodyPr/>
          <a:lstStyle>
            <a:lvl1pPr marL="0" indent="0">
              <a:buNone/>
              <a:defRPr sz="3200">
                <a:solidFill>
                  <a:srgbClr val="808080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8200" y="1587600"/>
            <a:ext cx="5751786" cy="4525200"/>
          </a:xfrm>
        </p:spPr>
        <p:txBody>
          <a:bodyPr>
            <a:normAutofit/>
          </a:bodyPr>
          <a:lstStyle>
            <a:lvl1pPr marL="285750" indent="-285750">
              <a:buFont typeface="Arial" pitchFamily="34" charset="0"/>
              <a:buChar char="•"/>
              <a:defRPr sz="1800">
                <a:solidFill>
                  <a:srgbClr val="808080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8" name="等腰三角形 59" descr="#wm#_10_15_*Z"/>
          <p:cNvSpPr>
            <a:spLocks noChangeArrowheads="1"/>
          </p:cNvSpPr>
          <p:nvPr/>
        </p:nvSpPr>
        <p:spPr bwMode="auto">
          <a:xfrm rot="5400000" flipH="1">
            <a:off x="494233" y="615397"/>
            <a:ext cx="639251" cy="408517"/>
          </a:xfrm>
          <a:prstGeom prst="triangle">
            <a:avLst>
              <a:gd name="adj" fmla="val 50000"/>
            </a:avLst>
          </a:prstGeom>
          <a:solidFill>
            <a:srgbClr val="67841A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>
            <a:lvl1pPr marL="236855" indent="-236855">
              <a:spcBef>
                <a:spcPct val="20000"/>
              </a:spcBef>
              <a:buSzPct val="125000"/>
              <a:buChar char="•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SzPct val="125000"/>
              <a:buChar char="–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SzPct val="125000"/>
              <a:buChar char="•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SzPct val="125000"/>
              <a:buChar char="–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SzPct val="125000"/>
              <a:buChar char="»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25000"/>
              <a:buChar char="»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25000"/>
              <a:buChar char="»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25000"/>
              <a:buChar char="»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25000"/>
              <a:buChar char="»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>
              <a:buFontTx/>
              <a:buChar char="•"/>
            </a:pPr>
            <a:endParaRPr lang="zh-CN" altLang="zh-CN" sz="1800">
              <a:latin typeface="Arial" pitchFamily="34" charset="0"/>
              <a:ea typeface="黑体" pitchFamily="49" charset="-122"/>
              <a:sym typeface="Arial" pitchFamily="34" charset="0"/>
            </a:endParaRPr>
          </a:p>
        </p:txBody>
      </p:sp>
      <p:sp>
        <p:nvSpPr>
          <p:cNvPr id="9" name="日期占位符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DF4E06-FD59-4CBA-A3CB-E79F547CC498}" type="datetimeFigureOut">
              <a:rPr lang="zh-CN" altLang="en-US" smtClean="0"/>
            </a:fld>
            <a:endParaRPr lang="zh-CN" altLang="en-US"/>
          </a:p>
        </p:txBody>
      </p:sp>
      <p:sp>
        <p:nvSpPr>
          <p:cNvPr id="10" name="页脚占位符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1" name="灯片编号占位符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1A05B6-A2FF-4F93-97B1-DDCE5BF1077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710312" y="422275"/>
            <a:ext cx="1354667" cy="5703888"/>
          </a:xfrm>
        </p:spPr>
        <p:txBody>
          <a:bodyPr vert="eaVert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1" y="422275"/>
            <a:ext cx="6668910" cy="5703888"/>
          </a:xfrm>
        </p:spPr>
        <p:txBody>
          <a:bodyPr vert="eaVert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DF4E06-FD59-4CBA-A3CB-E79F547CC49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1A05B6-A2FF-4F93-97B1-DDCE5BF1077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143000" y="961119"/>
            <a:ext cx="7854043" cy="9314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normAutofit/>
          </a:bodyPr>
          <a:lstStyle/>
          <a:p>
            <a:pPr lvl="0"/>
            <a:r>
              <a:rPr lang="zh-CN" smtClean="0">
                <a:sym typeface="Arial" pitchFamily="34" charset="0"/>
              </a:rPr>
              <a:t>单击此处编辑母版标题样式</a:t>
            </a:r>
            <a:endParaRPr lang="zh-CN" smtClean="0">
              <a:sym typeface="Arial" pitchFamily="34" charset="0"/>
            </a:endParaRP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2122714"/>
            <a:ext cx="10515600" cy="4003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normAutofit/>
          </a:bodyPr>
          <a:lstStyle/>
          <a:p>
            <a:pPr lvl="0"/>
            <a:r>
              <a:rPr lang="zh-CN" dirty="0" smtClean="0"/>
              <a:t>单击此处编辑母版文本样式</a:t>
            </a:r>
            <a:endParaRPr lang="zh-CN" dirty="0" smtClean="0"/>
          </a:p>
          <a:p>
            <a:pPr lvl="1"/>
            <a:r>
              <a:rPr lang="zh-CN" dirty="0" smtClean="0"/>
              <a:t>第二级</a:t>
            </a:r>
            <a:endParaRPr lang="zh-CN" dirty="0" smtClean="0"/>
          </a:p>
          <a:p>
            <a:pPr lvl="2"/>
            <a:r>
              <a:rPr lang="zh-CN" dirty="0" smtClean="0"/>
              <a:t>第三级</a:t>
            </a:r>
            <a:endParaRPr lang="zh-CN" dirty="0" smtClean="0"/>
          </a:p>
          <a:p>
            <a:pPr lvl="3"/>
            <a:r>
              <a:rPr lang="zh-CN" dirty="0" smtClean="0"/>
              <a:t>第四级</a:t>
            </a:r>
            <a:endParaRPr lang="zh-CN" dirty="0" smtClean="0"/>
          </a:p>
          <a:p>
            <a:pPr lvl="4"/>
            <a:r>
              <a:rPr lang="zh-CN" dirty="0" smtClean="0"/>
              <a:t>第五级</a:t>
            </a:r>
            <a:endParaRPr lang="zh-CN" dirty="0" smtClean="0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DF4E06-FD59-4CBA-A3CB-E79F547CC498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3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01A05B6-A2FF-4F93-97B1-DDCE5BF1077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buFont typeface="Arial" pitchFamily="34" charset="0"/>
        <a:defRPr sz="3600" kern="1200">
          <a:solidFill>
            <a:srgbClr val="6F8A1B"/>
          </a:solidFill>
          <a:latin typeface="Arial" pitchFamily="34" charset="0"/>
          <a:ea typeface="黑体" pitchFamily="49" charset="-122"/>
          <a:cs typeface="+mj-cs"/>
          <a:sym typeface="Arial" pitchFamily="34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buFont typeface="Arial" pitchFamily="34" charset="0"/>
        <a:defRPr sz="3200">
          <a:solidFill>
            <a:srgbClr val="6F8A1B"/>
          </a:solidFill>
          <a:latin typeface="Arial" pitchFamily="34" charset="0"/>
          <a:ea typeface="黑体" pitchFamily="49" charset="-122"/>
          <a:sym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buFont typeface="Arial" pitchFamily="34" charset="0"/>
        <a:defRPr sz="3200">
          <a:solidFill>
            <a:srgbClr val="6F8A1B"/>
          </a:solidFill>
          <a:latin typeface="Arial" pitchFamily="34" charset="0"/>
          <a:ea typeface="黑体" pitchFamily="49" charset="-122"/>
          <a:sym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buFont typeface="Arial" pitchFamily="34" charset="0"/>
        <a:defRPr sz="3200">
          <a:solidFill>
            <a:srgbClr val="6F8A1B"/>
          </a:solidFill>
          <a:latin typeface="Arial" pitchFamily="34" charset="0"/>
          <a:ea typeface="黑体" pitchFamily="49" charset="-122"/>
          <a:sym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buFont typeface="Arial" pitchFamily="34" charset="0"/>
        <a:defRPr sz="3200">
          <a:solidFill>
            <a:srgbClr val="6F8A1B"/>
          </a:solidFill>
          <a:latin typeface="Arial" pitchFamily="34" charset="0"/>
          <a:ea typeface="黑体" pitchFamily="49" charset="-122"/>
          <a:sym typeface="Arial" pitchFamily="34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buFont typeface="Arial" pitchFamily="34" charset="0"/>
        <a:defRPr sz="3200">
          <a:solidFill>
            <a:srgbClr val="6F8A1B"/>
          </a:solidFill>
          <a:latin typeface="Arial" pitchFamily="34" charset="0"/>
          <a:ea typeface="黑体" pitchFamily="49" charset="-122"/>
          <a:sym typeface="Arial" pitchFamily="34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buFont typeface="Arial" pitchFamily="34" charset="0"/>
        <a:defRPr sz="3200">
          <a:solidFill>
            <a:srgbClr val="6F8A1B"/>
          </a:solidFill>
          <a:latin typeface="Arial" pitchFamily="34" charset="0"/>
          <a:ea typeface="黑体" pitchFamily="49" charset="-122"/>
          <a:sym typeface="Arial" pitchFamily="34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buFont typeface="Arial" pitchFamily="34" charset="0"/>
        <a:defRPr sz="3200">
          <a:solidFill>
            <a:srgbClr val="6F8A1B"/>
          </a:solidFill>
          <a:latin typeface="Arial" pitchFamily="34" charset="0"/>
          <a:ea typeface="黑体" pitchFamily="49" charset="-122"/>
          <a:sym typeface="Arial" pitchFamily="34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buFont typeface="Arial" pitchFamily="34" charset="0"/>
        <a:defRPr sz="3200">
          <a:solidFill>
            <a:srgbClr val="6F8A1B"/>
          </a:solidFill>
          <a:latin typeface="Arial" pitchFamily="34" charset="0"/>
          <a:ea typeface="黑体" pitchFamily="49" charset="-122"/>
          <a:sym typeface="Arial" pitchFamily="34" charset="0"/>
        </a:defRPr>
      </a:lvl9pPr>
    </p:titleStyle>
    <p:bodyStyle>
      <a:lvl1pPr marL="236855" indent="-236855" algn="l" rtl="0" fontAlgn="base">
        <a:spcBef>
          <a:spcPts val="0"/>
        </a:spcBef>
        <a:spcAft>
          <a:spcPct val="0"/>
        </a:spcAft>
        <a:buSzPct val="125000"/>
        <a:buChar char="•"/>
        <a:defRPr sz="2400" kern="1200">
          <a:solidFill>
            <a:schemeClr val="bg2"/>
          </a:solidFill>
          <a:latin typeface="Arial" pitchFamily="34" charset="0"/>
          <a:ea typeface="黑体" pitchFamily="49" charset="-122"/>
          <a:cs typeface="+mn-cs"/>
          <a:sym typeface="Arial" pitchFamily="34" charset="0"/>
        </a:defRPr>
      </a:lvl1pPr>
      <a:lvl2pPr marL="742950" indent="-285750" algn="l" rtl="0" eaLnBrk="0" fontAlgn="base" hangingPunct="0">
        <a:spcBef>
          <a:spcPts val="0"/>
        </a:spcBef>
        <a:spcAft>
          <a:spcPct val="0"/>
        </a:spcAft>
        <a:buSzPct val="125000"/>
        <a:buFont typeface="Arial" pitchFamily="34" charset="0"/>
        <a:buChar char="•"/>
        <a:defRPr sz="2000" kern="1200">
          <a:solidFill>
            <a:schemeClr val="bg2"/>
          </a:solidFill>
          <a:latin typeface="Arial" pitchFamily="34" charset="0"/>
          <a:ea typeface="黑体" pitchFamily="49" charset="-122"/>
          <a:cs typeface="+mn-cs"/>
          <a:sym typeface="Arial" pitchFamily="34" charset="0"/>
        </a:defRPr>
      </a:lvl2pPr>
      <a:lvl3pPr marL="1200150" indent="-285750" algn="l" rtl="0" eaLnBrk="0" fontAlgn="base" hangingPunct="0">
        <a:spcBef>
          <a:spcPts val="0"/>
        </a:spcBef>
        <a:spcAft>
          <a:spcPct val="0"/>
        </a:spcAft>
        <a:buSzPct val="125000"/>
        <a:buFont typeface="Arial" pitchFamily="34" charset="0"/>
        <a:buChar char="•"/>
        <a:defRPr kern="1200">
          <a:solidFill>
            <a:schemeClr val="bg2"/>
          </a:solidFill>
          <a:latin typeface="Arial" pitchFamily="34" charset="0"/>
          <a:ea typeface="黑体" pitchFamily="49" charset="-122"/>
          <a:cs typeface="+mn-cs"/>
          <a:sym typeface="Arial" pitchFamily="34" charset="0"/>
        </a:defRPr>
      </a:lvl3pPr>
      <a:lvl4pPr marL="1657350" indent="-285750" algn="l" rtl="0" eaLnBrk="0" fontAlgn="base" hangingPunct="0">
        <a:spcBef>
          <a:spcPts val="0"/>
        </a:spcBef>
        <a:spcAft>
          <a:spcPct val="0"/>
        </a:spcAft>
        <a:buSzPct val="125000"/>
        <a:buFont typeface="Arial" pitchFamily="34" charset="0"/>
        <a:buChar char="•"/>
        <a:defRPr kern="1200">
          <a:solidFill>
            <a:schemeClr val="bg2"/>
          </a:solidFill>
          <a:latin typeface="Arial" pitchFamily="34" charset="0"/>
          <a:ea typeface="黑体" pitchFamily="49" charset="-122"/>
          <a:cs typeface="+mn-cs"/>
          <a:sym typeface="Arial" pitchFamily="34" charset="0"/>
        </a:defRPr>
      </a:lvl4pPr>
      <a:lvl5pPr marL="2114550" indent="-285750" algn="l" rtl="0" eaLnBrk="0" fontAlgn="base" hangingPunct="0">
        <a:spcBef>
          <a:spcPts val="0"/>
        </a:spcBef>
        <a:spcAft>
          <a:spcPct val="0"/>
        </a:spcAft>
        <a:buSzPct val="125000"/>
        <a:buFont typeface="Arial" pitchFamily="34" charset="0"/>
        <a:buChar char="•"/>
        <a:defRPr kern="1200">
          <a:solidFill>
            <a:schemeClr val="bg2"/>
          </a:solidFill>
          <a:latin typeface="Arial" pitchFamily="34" charset="0"/>
          <a:ea typeface="黑体" pitchFamily="49" charset="-122"/>
          <a:cs typeface="+mn-cs"/>
          <a:sym typeface="Arial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slide" Target="slide10.xml"/><Relationship Id="rId2" Type="http://schemas.openxmlformats.org/officeDocument/2006/relationships/slide" Target="slide9.xml"/><Relationship Id="rId1" Type="http://schemas.openxmlformats.org/officeDocument/2006/relationships/slide" Target="slide8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46355" y="727075"/>
            <a:ext cx="9144000" cy="1820545"/>
          </a:xfrm>
        </p:spPr>
        <p:txBody>
          <a:bodyPr/>
          <a:p>
            <a:r>
              <a:rPr lang="en-US" altLang="zh-CN" sz="4800" b="1">
                <a:solidFill>
                  <a:schemeClr val="tx1"/>
                </a:solidFill>
              </a:rPr>
              <a:t>2016</a:t>
            </a:r>
            <a:r>
              <a:rPr lang="zh-CN" altLang="zh-CN" sz="4800" b="1">
                <a:solidFill>
                  <a:schemeClr val="tx1"/>
                </a:solidFill>
              </a:rPr>
              <a:t>年开发区初三一模质量分析</a:t>
            </a:r>
            <a:endParaRPr lang="zh-CN" altLang="zh-CN" sz="4800" b="1">
              <a:solidFill>
                <a:schemeClr val="tx1"/>
              </a:solidFill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2987040" y="4208780"/>
            <a:ext cx="3684905" cy="1655445"/>
          </a:xfrm>
        </p:spPr>
        <p:txBody>
          <a:bodyPr/>
          <a:p>
            <a:r>
              <a:rPr lang="zh-CN" altLang="en-US" sz="6600">
                <a:solidFill>
                  <a:schemeClr val="accent2">
                    <a:lumMod val="50000"/>
                  </a:schemeClr>
                </a:solidFill>
              </a:rPr>
              <a:t>思想品德</a:t>
            </a:r>
            <a:endParaRPr lang="zh-CN" altLang="en-US" sz="660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673975" y="5815965"/>
            <a:ext cx="3785235" cy="518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               </a:t>
            </a:r>
            <a:r>
              <a:rPr lang="zh-CN" altLang="zh-CN" sz="2800"/>
              <a:t>金为慧</a:t>
            </a:r>
            <a:endParaRPr lang="zh-CN" altLang="zh-CN" sz="2800"/>
          </a:p>
        </p:txBody>
      </p:sp>
    </p:spTree>
    <p:custDataLst>
      <p:tags r:id="rId1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61975" y="1356360"/>
            <a:ext cx="10515600" cy="5688965"/>
          </a:xfrm>
        </p:spPr>
        <p:txBody>
          <a:bodyPr>
            <a:normAutofit/>
          </a:bodyPr>
          <a:p>
            <a:pPr marL="0" indent="0">
              <a:buNone/>
            </a:pPr>
            <a:r>
              <a:rPr lang="en-US" altLang="zh-CN"/>
              <a:t>7.</a:t>
            </a:r>
            <a:r>
              <a:rPr lang="zh-CN" altLang="en-US"/>
              <a:t>为了更好发展慈善事业，</a:t>
            </a:r>
            <a:r>
              <a:rPr lang="en-US" altLang="zh-CN"/>
              <a:t>2016</a:t>
            </a:r>
            <a:r>
              <a:rPr lang="zh-CN" altLang="en-US"/>
              <a:t>年</a:t>
            </a:r>
            <a:r>
              <a:rPr lang="en-US" altLang="zh-CN"/>
              <a:t>3</a:t>
            </a:r>
            <a:r>
              <a:rPr lang="zh-CN" altLang="en-US"/>
              <a:t>月</a:t>
            </a:r>
            <a:r>
              <a:rPr lang="en-US" altLang="zh-CN"/>
              <a:t>16</a:t>
            </a:r>
            <a:r>
              <a:rPr lang="zh-CN" altLang="en-US"/>
              <a:t>日第十二届全国人民代表在会第四次 会议通过《中华人民共和国慈善法》。这表明     </a:t>
            </a:r>
            <a:r>
              <a:rPr lang="en-US" altLang="zh-CN" b="1">
                <a:solidFill>
                  <a:srgbClr val="FF0000"/>
                </a:solidFill>
              </a:rPr>
              <a:t>D</a:t>
            </a:r>
            <a:endParaRPr lang="en-US" altLang="zh-CN" b="1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zh-CN" altLang="en-US"/>
              <a:t>   A.道德是法律的基础                 B.德治对社会成员具有感召力和劝导力</a:t>
            </a:r>
            <a:endParaRPr lang="zh-CN" altLang="en-US"/>
          </a:p>
          <a:p>
            <a:pPr marL="0" indent="0">
              <a:buNone/>
            </a:pPr>
            <a:r>
              <a:rPr lang="zh-CN" altLang="en-US"/>
              <a:t>  C.全国人大行使了最高决定权  D.法律是道德的保障    </a:t>
            </a:r>
            <a:endParaRPr lang="zh-CN" altLang="en-US"/>
          </a:p>
          <a:p>
            <a:pPr marL="0" indent="0">
              <a:buNone/>
            </a:pPr>
            <a:r>
              <a:rPr lang="en-US" altLang="zh-CN" b="1">
                <a:solidFill>
                  <a:schemeClr val="tx1">
                    <a:lumMod val="50000"/>
                  </a:schemeClr>
                </a:solidFill>
              </a:rPr>
              <a:t>                                                                                          </a:t>
            </a:r>
            <a:r>
              <a:rPr lang="zh-CN" altLang="en-US">
                <a:solidFill>
                  <a:srgbClr val="FF0000"/>
                </a:solidFill>
              </a:rPr>
              <a:t>平均得分</a:t>
            </a:r>
            <a:r>
              <a:rPr lang="en-US" altLang="zh-CN">
                <a:solidFill>
                  <a:srgbClr val="FF0000"/>
                </a:solidFill>
              </a:rPr>
              <a:t>0.97</a:t>
            </a:r>
            <a:r>
              <a:rPr lang="zh-CN" altLang="en-US">
                <a:solidFill>
                  <a:srgbClr val="FF0000"/>
                </a:solidFill>
              </a:rPr>
              <a:t>分</a:t>
            </a:r>
            <a:endParaRPr lang="zh-CN" altLang="en-US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altLang="zh-CN"/>
              <a:t>12.下列符合依法行政要求的是</a:t>
            </a:r>
            <a:r>
              <a:rPr lang="en-US" altLang="zh-CN">
                <a:sym typeface="+mn-ea"/>
              </a:rPr>
              <a:t>   </a:t>
            </a:r>
            <a:r>
              <a:rPr lang="en-US" altLang="zh-CN" b="1">
                <a:solidFill>
                  <a:srgbClr val="FF0000"/>
                </a:solidFill>
                <a:sym typeface="+mn-ea"/>
              </a:rPr>
              <a:t>  D</a:t>
            </a:r>
            <a:endParaRPr lang="en-US" altLang="zh-CN" b="1">
              <a:solidFill>
                <a:srgbClr val="FF0000"/>
              </a:solidFill>
              <a:sym typeface="+mn-ea"/>
            </a:endParaRPr>
          </a:p>
          <a:p>
            <a:pPr marL="0" indent="0">
              <a:buNone/>
            </a:pPr>
            <a:r>
              <a:rPr lang="en-US" altLang="zh-CN">
                <a:sym typeface="+mn-ea"/>
              </a:rPr>
              <a:t>A.中共中央审议通过《关于经济建设和国防建设融合发展的意见》</a:t>
            </a:r>
            <a:endParaRPr lang="en-US" altLang="zh-CN">
              <a:sym typeface="+mn-ea"/>
            </a:endParaRPr>
          </a:p>
          <a:p>
            <a:pPr marL="0" indent="0">
              <a:buNone/>
            </a:pPr>
            <a:r>
              <a:rPr lang="en-US" altLang="zh-CN">
                <a:sym typeface="+mn-ea"/>
              </a:rPr>
              <a:t>B.南通市纪委通报8起违反党中央八项规定精神的典型案例</a:t>
            </a:r>
            <a:endParaRPr lang="en-US" altLang="zh-CN">
              <a:sym typeface="+mn-ea"/>
            </a:endParaRPr>
          </a:p>
          <a:p>
            <a:pPr marL="0" indent="0">
              <a:buNone/>
            </a:pPr>
            <a:r>
              <a:rPr lang="en-US" altLang="zh-CN">
                <a:sym typeface="+mn-ea"/>
              </a:rPr>
              <a:t>C.习近平签署主席特赦令，对参加过抗日战争、解放战争等四类服刑罪犯实行待赦</a:t>
            </a:r>
            <a:endParaRPr lang="en-US" altLang="zh-CN">
              <a:sym typeface="+mn-ea"/>
            </a:endParaRPr>
          </a:p>
          <a:p>
            <a:pPr marL="0" indent="0">
              <a:buNone/>
            </a:pPr>
            <a:r>
              <a:rPr lang="en-US" altLang="zh-CN">
                <a:sym typeface="+mn-ea"/>
              </a:rPr>
              <a:t>D.南京市环保局发布黄色雾霾预警，建议人群减少户外活动</a:t>
            </a:r>
            <a:endParaRPr lang="en-US" altLang="zh-CN">
              <a:sym typeface="+mn-ea"/>
            </a:endParaRPr>
          </a:p>
          <a:p>
            <a:pPr marL="0" indent="0">
              <a:buNone/>
            </a:pPr>
            <a:r>
              <a:rPr lang="zh-CN" altLang="en-US">
                <a:solidFill>
                  <a:srgbClr val="FF0000"/>
                </a:solidFill>
                <a:sym typeface="+mn-ea"/>
              </a:rPr>
              <a:t>                                                                                            平均得分</a:t>
            </a:r>
            <a:r>
              <a:rPr lang="en-US" altLang="zh-CN">
                <a:solidFill>
                  <a:srgbClr val="FF0000"/>
                </a:solidFill>
                <a:sym typeface="+mn-ea"/>
              </a:rPr>
              <a:t>0.16</a:t>
            </a:r>
            <a:r>
              <a:rPr lang="zh-CN" altLang="en-US">
                <a:solidFill>
                  <a:srgbClr val="FF0000"/>
                </a:solidFill>
                <a:sym typeface="+mn-ea"/>
              </a:rPr>
              <a:t>分</a:t>
            </a:r>
            <a:endParaRPr lang="zh-CN" altLang="en-US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72795" y="1331595"/>
            <a:ext cx="10581005" cy="4794885"/>
          </a:xfrm>
        </p:spPr>
        <p:txBody>
          <a:bodyPr/>
          <a:p>
            <a:pPr marL="0" indent="0">
              <a:buNone/>
            </a:pPr>
            <a:r>
              <a:rPr lang="zh-CN" altLang="en-US">
                <a:sym typeface="+mn-ea"/>
              </a:rPr>
              <a:t>材料分析题存在的主要问题：</a:t>
            </a:r>
            <a:endParaRPr lang="zh-CN" altLang="en-US"/>
          </a:p>
          <a:p>
            <a:pPr marL="0" indent="0">
              <a:buNone/>
            </a:pPr>
            <a:r>
              <a:rPr lang="zh-CN" altLang="en-US">
                <a:sym typeface="+mn-ea"/>
              </a:rPr>
              <a:t>  ①答案言之无</a:t>
            </a:r>
            <a:r>
              <a:rPr lang="en-US" altLang="zh-CN">
                <a:sym typeface="+mn-ea"/>
              </a:rPr>
              <a:t>“</a:t>
            </a:r>
            <a:r>
              <a:rPr lang="zh-CN" altLang="en-US">
                <a:sym typeface="+mn-ea"/>
              </a:rPr>
              <a:t>理</a:t>
            </a:r>
            <a:r>
              <a:rPr lang="en-US" altLang="zh-CN">
                <a:sym typeface="+mn-ea"/>
              </a:rPr>
              <a:t>”</a:t>
            </a:r>
            <a:r>
              <a:rPr lang="zh-CN" altLang="en-US">
                <a:sym typeface="+mn-ea"/>
              </a:rPr>
              <a:t>，误入情绪发泄；（例</a:t>
            </a:r>
            <a:r>
              <a:rPr lang="en-US" altLang="zh-CN">
                <a:sym typeface="+mn-ea"/>
              </a:rPr>
              <a:t>33</a:t>
            </a:r>
            <a:r>
              <a:rPr lang="zh-CN" altLang="en-US">
                <a:sym typeface="+mn-ea"/>
              </a:rPr>
              <a:t>（</a:t>
            </a:r>
            <a:r>
              <a:rPr lang="en-US" altLang="zh-CN">
                <a:sym typeface="+mn-ea"/>
              </a:rPr>
              <a:t>2</a:t>
            </a:r>
            <a:r>
              <a:rPr lang="zh-CN" altLang="en-US">
                <a:sym typeface="+mn-ea"/>
              </a:rPr>
              <a:t>）和</a:t>
            </a:r>
            <a:r>
              <a:rPr lang="en-US" altLang="zh-CN">
                <a:sym typeface="+mn-ea"/>
              </a:rPr>
              <a:t>34</a:t>
            </a:r>
            <a:r>
              <a:rPr lang="zh-CN" altLang="en-US">
                <a:sym typeface="+mn-ea"/>
              </a:rPr>
              <a:t>（</a:t>
            </a:r>
            <a:r>
              <a:rPr lang="en-US" altLang="zh-CN">
                <a:sym typeface="+mn-ea"/>
              </a:rPr>
              <a:t>2</a:t>
            </a:r>
            <a:r>
              <a:rPr lang="zh-CN" altLang="en-US">
                <a:sym typeface="+mn-ea"/>
              </a:rPr>
              <a:t>））</a:t>
            </a:r>
            <a:endParaRPr lang="zh-CN" altLang="en-US">
              <a:sym typeface="+mn-ea"/>
            </a:endParaRPr>
          </a:p>
          <a:p>
            <a:pPr marL="0" indent="0">
              <a:buNone/>
            </a:pPr>
            <a:r>
              <a:rPr lang="zh-CN" altLang="en-US">
                <a:sym typeface="+mn-ea"/>
              </a:rPr>
              <a:t>  ②考虑问题角度单一；</a:t>
            </a:r>
            <a:endParaRPr lang="zh-CN" altLang="en-US">
              <a:sym typeface="+mn-ea"/>
            </a:endParaRPr>
          </a:p>
          <a:p>
            <a:pPr marL="0" indent="0">
              <a:buNone/>
            </a:pPr>
            <a:r>
              <a:rPr lang="zh-CN" altLang="en-US">
                <a:sym typeface="+mn-ea"/>
              </a:rPr>
              <a:t>  ③答题抓不住要点，思路零乱；</a:t>
            </a:r>
            <a:endParaRPr lang="zh-CN" altLang="en-US"/>
          </a:p>
          <a:p>
            <a:pPr marL="0" indent="0">
              <a:buNone/>
            </a:pPr>
            <a:r>
              <a:rPr lang="zh-CN" altLang="en-US">
                <a:sym typeface="+mn-ea"/>
              </a:rPr>
              <a:t>  ④答语逻辑不强、学科术语表述不清等； </a:t>
            </a:r>
            <a:endParaRPr lang="zh-CN" altLang="en-US">
              <a:sym typeface="+mn-ea"/>
            </a:endParaRPr>
          </a:p>
          <a:p>
            <a:pPr marL="0" indent="0">
              <a:buNone/>
            </a:pPr>
            <a:r>
              <a:rPr lang="zh-CN" altLang="en-US">
                <a:sym typeface="+mn-ea"/>
              </a:rPr>
              <a:t>  ⑤基础知识掌握不牢固。</a:t>
            </a:r>
            <a:endParaRPr lang="zh-CN" altLang="en-US"/>
          </a:p>
          <a:p>
            <a:pPr marL="0" indent="0">
              <a:buNone/>
            </a:pPr>
            <a:endParaRPr lang="zh-CN" altLang="en-US"/>
          </a:p>
          <a:p>
            <a:pPr marL="0" indent="0">
              <a:buNone/>
            </a:pPr>
            <a:r>
              <a:rPr lang="zh-CN" altLang="en-US">
                <a:sym typeface="+mn-ea"/>
              </a:rPr>
              <a:t>材料题着重考查学生理解、分析和表达能力，其中第</a:t>
            </a:r>
            <a:r>
              <a:rPr lang="en-US" altLang="zh-CN">
                <a:sym typeface="+mn-ea"/>
              </a:rPr>
              <a:t>33</a:t>
            </a:r>
            <a:r>
              <a:rPr lang="zh-CN" altLang="en-US">
                <a:sym typeface="+mn-ea"/>
              </a:rPr>
              <a:t>（</a:t>
            </a:r>
            <a:r>
              <a:rPr lang="en-US" altLang="zh-CN">
                <a:sym typeface="+mn-ea"/>
              </a:rPr>
              <a:t>2</a:t>
            </a:r>
            <a:r>
              <a:rPr lang="zh-CN" altLang="en-US">
                <a:sym typeface="+mn-ea"/>
              </a:rPr>
              <a:t>）、</a:t>
            </a:r>
            <a:r>
              <a:rPr lang="en-US" altLang="zh-CN">
                <a:sym typeface="+mn-ea"/>
              </a:rPr>
              <a:t>3</a:t>
            </a:r>
            <a:r>
              <a:rPr lang="zh-CN" altLang="en-US">
                <a:sym typeface="+mn-ea"/>
              </a:rPr>
              <a:t>4（</a:t>
            </a:r>
            <a:r>
              <a:rPr lang="en-US" altLang="zh-CN">
                <a:sym typeface="+mn-ea"/>
              </a:rPr>
              <a:t>2</a:t>
            </a:r>
            <a:r>
              <a:rPr lang="zh-CN" altLang="en-US">
                <a:sym typeface="+mn-ea"/>
              </a:rPr>
              <a:t>）失分较多。</a:t>
            </a:r>
            <a:endParaRPr lang="zh-CN" altLang="en-US"/>
          </a:p>
          <a:p>
            <a:endParaRPr lang="zh-CN" altLang="en-US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85165" y="895985"/>
            <a:ext cx="10808335" cy="5913120"/>
          </a:xfrm>
        </p:spPr>
        <p:txBody>
          <a:bodyPr>
            <a:normAutofit fontScale="80000"/>
          </a:bodyPr>
          <a:p>
            <a:r>
              <a:rPr lang="en-US" altLang="zh-CN"/>
              <a:t>33.</a:t>
            </a:r>
            <a:r>
              <a:rPr lang="zh-CN" altLang="en-US"/>
              <a:t>注重孩子的素质教育，已成为全社会的共识，一个人只有先</a:t>
            </a:r>
            <a:r>
              <a:rPr lang="en-US" altLang="zh-CN"/>
              <a:t>“</a:t>
            </a:r>
            <a:r>
              <a:rPr lang="zh-CN" altLang="en-US"/>
              <a:t>成人</a:t>
            </a:r>
            <a:r>
              <a:rPr lang="en-US" altLang="zh-CN"/>
              <a:t>”</a:t>
            </a:r>
            <a:r>
              <a:rPr lang="zh-CN" altLang="en-US"/>
              <a:t>才可能</a:t>
            </a:r>
            <a:r>
              <a:rPr lang="en-US" altLang="zh-CN"/>
              <a:t>“</a:t>
            </a:r>
            <a:r>
              <a:rPr lang="zh-CN" altLang="en-US"/>
              <a:t>成才</a:t>
            </a:r>
            <a:r>
              <a:rPr lang="en-US" altLang="zh-CN"/>
              <a:t>”</a:t>
            </a:r>
            <a:r>
              <a:rPr lang="zh-CN" altLang="en-US"/>
              <a:t>并最终走向成功。下面是如皋某学校在长江青少年素质教育实践基地活动时的片断。</a:t>
            </a:r>
            <a:endParaRPr lang="zh-CN" altLang="en-US"/>
          </a:p>
          <a:p>
            <a:pPr marL="0" indent="0">
              <a:buNone/>
            </a:pPr>
            <a:r>
              <a:rPr lang="zh-CN" altLang="en-US"/>
              <a:t>片断一：</a:t>
            </a:r>
            <a:r>
              <a:rPr lang="en-US" altLang="zh-CN"/>
              <a:t>......</a:t>
            </a:r>
            <a:endParaRPr lang="en-US" altLang="zh-CN"/>
          </a:p>
          <a:p>
            <a:pPr marL="0" indent="0">
              <a:buNone/>
            </a:pPr>
            <a:r>
              <a:rPr lang="zh-CN" altLang="en-US"/>
              <a:t>片断二：基地活动结束后，小红对小明当上基地优秀学员很不服气：</a:t>
            </a:r>
            <a:r>
              <a:rPr lang="en-US" altLang="zh-CN"/>
              <a:t>“</a:t>
            </a:r>
            <a:r>
              <a:rPr lang="zh-CN" altLang="en-US"/>
              <a:t>他评什么当上优秀学员？我哪点不如他？这太不公平了。           </a:t>
            </a:r>
            <a:endParaRPr lang="zh-CN" altLang="en-US"/>
          </a:p>
          <a:p>
            <a:pPr marL="0" indent="0">
              <a:buNone/>
            </a:pPr>
            <a:r>
              <a:rPr lang="zh-CN" altLang="en-US"/>
              <a:t>（</a:t>
            </a:r>
            <a:r>
              <a:rPr lang="en-US" altLang="zh-CN"/>
              <a:t>2</a:t>
            </a:r>
            <a:r>
              <a:rPr lang="zh-CN" altLang="en-US"/>
              <a:t>）假如你是小红的同学，你如何来劝说她？（</a:t>
            </a:r>
            <a:r>
              <a:rPr lang="en-US" altLang="zh-CN"/>
              <a:t>4</a:t>
            </a:r>
            <a:r>
              <a:rPr lang="zh-CN" altLang="en-US"/>
              <a:t>分）                                    </a:t>
            </a:r>
            <a:r>
              <a:rPr lang="zh-CN" altLang="en-US">
                <a:solidFill>
                  <a:srgbClr val="FF0000"/>
                </a:solidFill>
              </a:rPr>
              <a:t>平均得分</a:t>
            </a:r>
            <a:r>
              <a:rPr lang="en-US" altLang="zh-CN">
                <a:solidFill>
                  <a:srgbClr val="FF0000"/>
                </a:solidFill>
              </a:rPr>
              <a:t>1.86</a:t>
            </a:r>
            <a:r>
              <a:rPr lang="zh-CN" altLang="en-US">
                <a:solidFill>
                  <a:srgbClr val="FF0000"/>
                </a:solidFill>
              </a:rPr>
              <a:t>分</a:t>
            </a:r>
            <a:endParaRPr lang="zh-CN" altLang="en-US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zh-CN" altLang="en-US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zh-CN" altLang="en-US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zh-CN" altLang="en-US">
              <a:solidFill>
                <a:srgbClr val="FF0000"/>
              </a:solidFill>
            </a:endParaRPr>
          </a:p>
          <a:p>
            <a:pPr marL="0" algn="l"/>
            <a:r>
              <a:rPr lang="en-US" altLang="zh-CN">
                <a:sym typeface="+mn-ea"/>
              </a:rPr>
              <a:t>34.“大国工匠”挺起中国制造的脊梁，他们是一群在平凡岗位上实现人生价值的技工。看过纪录片《大国工匠》以后，引发同学们对未来人生的探讨。</a:t>
            </a:r>
            <a:endParaRPr lang="en-US" altLang="zh-CN">
              <a:sym typeface="+mn-ea"/>
            </a:endParaRPr>
          </a:p>
          <a:p>
            <a:pPr marL="0" algn="l">
              <a:buNone/>
            </a:pPr>
            <a:r>
              <a:rPr lang="en-US" altLang="zh-CN">
                <a:sym typeface="+mn-ea"/>
              </a:rPr>
              <a:t>在谈到将来所从事的职业时：</a:t>
            </a:r>
            <a:endParaRPr lang="en-US" altLang="zh-CN">
              <a:sym typeface="+mn-ea"/>
            </a:endParaRPr>
          </a:p>
          <a:p>
            <a:pPr marL="0" algn="l">
              <a:buNone/>
            </a:pPr>
            <a:r>
              <a:rPr lang="en-US" altLang="zh-CN">
                <a:sym typeface="+mn-ea"/>
              </a:rPr>
              <a:t>甲同学说：我要做一名高级技工，致力于研发一种对人体无伤害的新型油漆。”同学们对他的职业追求纷纷点头，表示认同。</a:t>
            </a:r>
            <a:endParaRPr lang="en-US" altLang="zh-CN">
              <a:sym typeface="+mn-ea"/>
            </a:endParaRPr>
          </a:p>
          <a:p>
            <a:pPr marL="0" algn="l">
              <a:buNone/>
            </a:pPr>
            <a:r>
              <a:rPr lang="en-US" altLang="zh-CN">
                <a:sym typeface="+mn-ea"/>
              </a:rPr>
              <a:t>乙同学说：“我将来开个小作坊，仿冒名牌产品，只要能赚钱就行。”他的职业追求引来同学们的一片批评声。</a:t>
            </a:r>
            <a:endParaRPr lang="en-US" altLang="zh-CN">
              <a:sym typeface="+mn-ea"/>
            </a:endParaRPr>
          </a:p>
          <a:p>
            <a:pPr marL="0" algn="l">
              <a:buNone/>
            </a:pPr>
            <a:r>
              <a:rPr lang="en-US" altLang="zh-CN">
                <a:sym typeface="+mn-ea"/>
              </a:rPr>
              <a:t>（2）对甲乙同学的观点，同学们的态度截然不同的原因是什么？（4分）</a:t>
            </a:r>
            <a:endParaRPr lang="zh-CN" altLang="en-US">
              <a:solidFill>
                <a:srgbClr val="FF0000"/>
              </a:solidFill>
              <a:sym typeface="+mn-ea"/>
            </a:endParaRPr>
          </a:p>
          <a:p>
            <a:pPr marL="0" indent="0">
              <a:buNone/>
            </a:pPr>
            <a:r>
              <a:rPr lang="zh-CN" altLang="en-US">
                <a:solidFill>
                  <a:srgbClr val="FF0000"/>
                </a:solidFill>
                <a:sym typeface="+mn-ea"/>
              </a:rPr>
              <a:t>                                                                                                                           平均得分</a:t>
            </a:r>
            <a:r>
              <a:rPr lang="en-US" altLang="zh-CN">
                <a:solidFill>
                  <a:srgbClr val="FF0000"/>
                </a:solidFill>
                <a:sym typeface="+mn-ea"/>
              </a:rPr>
              <a:t>1.68</a:t>
            </a:r>
            <a:r>
              <a:rPr lang="zh-CN" altLang="en-US">
                <a:solidFill>
                  <a:srgbClr val="FF0000"/>
                </a:solidFill>
                <a:sym typeface="+mn-ea"/>
              </a:rPr>
              <a:t>分</a:t>
            </a:r>
            <a:endParaRPr lang="zh-CN" altLang="en-US">
              <a:solidFill>
                <a:srgbClr val="FF0000"/>
              </a:solidFill>
            </a:endParaRPr>
          </a:p>
          <a:p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66750" y="1462949"/>
            <a:ext cx="10515600" cy="4003450"/>
          </a:xfrm>
        </p:spPr>
        <p:txBody>
          <a:bodyPr/>
          <a:p>
            <a:endParaRPr lang="zh-CN" altLang="en-US"/>
          </a:p>
          <a:p>
            <a:pPr marL="0" indent="0">
              <a:buNone/>
            </a:pPr>
            <a:r>
              <a:rPr lang="zh-CN" altLang="en-US">
                <a:sym typeface="+mn-ea"/>
              </a:rPr>
              <a:t>（1）对重大时政热点关注过少</a:t>
            </a:r>
            <a:endParaRPr lang="zh-CN" altLang="en-US"/>
          </a:p>
          <a:p>
            <a:pPr marL="0" indent="0">
              <a:buNone/>
            </a:pPr>
            <a:r>
              <a:rPr lang="zh-CN" altLang="en-US">
                <a:sym typeface="+mn-ea"/>
              </a:rPr>
              <a:t>（2）已掌握的知识零散，缺乏系统化；</a:t>
            </a:r>
            <a:endParaRPr lang="zh-CN" altLang="en-US"/>
          </a:p>
          <a:p>
            <a:pPr marL="0" indent="0">
              <a:buNone/>
            </a:pPr>
            <a:r>
              <a:rPr lang="zh-CN" altLang="en-US">
                <a:sym typeface="+mn-ea"/>
              </a:rPr>
              <a:t>（3）教学中忽视对学生阅读能力、提炼与归纳知识点的能力的培养；</a:t>
            </a:r>
            <a:endParaRPr lang="zh-CN" altLang="en-US"/>
          </a:p>
          <a:p>
            <a:pPr marL="0" indent="0">
              <a:buNone/>
            </a:pPr>
            <a:r>
              <a:rPr lang="zh-CN" altLang="en-US">
                <a:sym typeface="+mn-ea"/>
              </a:rPr>
              <a:t>（4）解答材料分析题的技巧训练力度不大。</a:t>
            </a:r>
            <a:endParaRPr lang="zh-CN" altLang="en-US"/>
          </a:p>
          <a:p>
            <a:pPr marL="0" indent="0">
              <a:buNone/>
            </a:pPr>
            <a:r>
              <a:rPr lang="zh-CN" altLang="en-US">
                <a:sym typeface="+mn-ea"/>
              </a:rPr>
              <a:t>（5）客观上，学科术语众多，时事热词、网络语层出，学生认知困难；</a:t>
            </a:r>
            <a:endParaRPr lang="zh-CN" altLang="en-US">
              <a:sym typeface="+mn-ea"/>
            </a:endParaRPr>
          </a:p>
          <a:p>
            <a:pPr marL="0" indent="0">
              <a:buNone/>
            </a:pPr>
            <a:r>
              <a:rPr lang="zh-CN" altLang="en-US">
                <a:sym typeface="+mn-ea"/>
              </a:rPr>
              <a:t>（</a:t>
            </a:r>
            <a:r>
              <a:rPr lang="en-US" altLang="zh-CN">
                <a:sym typeface="+mn-ea"/>
              </a:rPr>
              <a:t>6</a:t>
            </a:r>
            <a:r>
              <a:rPr lang="zh-CN" altLang="en-US">
                <a:sym typeface="+mn-ea"/>
              </a:rPr>
              <a:t>）知识迁移能力不够，不会灵活运用和表达。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286510" y="909955"/>
            <a:ext cx="6343650" cy="518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>
                <a:sym typeface="+mn-ea"/>
              </a:rPr>
              <a:t>(</a:t>
            </a:r>
            <a:r>
              <a:rPr lang="zh-CN" altLang="zh-CN" sz="2800">
                <a:sym typeface="+mn-ea"/>
              </a:rPr>
              <a:t>二）</a:t>
            </a:r>
            <a:r>
              <a:rPr lang="zh-CN" altLang="en-US" sz="2800">
                <a:sym typeface="+mn-ea"/>
              </a:rPr>
              <a:t>上述问题存在的原因</a:t>
            </a:r>
            <a:endParaRPr lang="zh-CN" altLang="en-US" sz="280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06533" y="646686"/>
            <a:ext cx="7652657" cy="931408"/>
          </a:xfrm>
        </p:spPr>
        <p:txBody>
          <a:bodyPr/>
          <a:p>
            <a:r>
              <a:rPr lang="zh-CN" altLang="en-US">
                <a:sym typeface="+mn-ea"/>
              </a:rPr>
              <a:t>三、后阶段复习备考举措</a:t>
            </a:r>
            <a:endParaRPr lang="zh-CN" altLang="en-US"/>
          </a:p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82320" y="1774099"/>
            <a:ext cx="10515600" cy="4003450"/>
          </a:xfrm>
        </p:spPr>
        <p:txBody>
          <a:bodyPr/>
          <a:p>
            <a:pPr marL="0" indent="0">
              <a:buNone/>
            </a:pPr>
            <a:r>
              <a:rPr lang="zh-CN" altLang="en-US">
                <a:solidFill>
                  <a:srgbClr val="FF0000"/>
                </a:solidFill>
                <a:sym typeface="+mn-ea"/>
              </a:rPr>
              <a:t>（一）注重基础，整合内容，加强记忆，构建牢固的知识网络</a:t>
            </a:r>
            <a:endParaRPr lang="zh-CN" altLang="en-US">
              <a:solidFill>
                <a:srgbClr val="FF0000"/>
              </a:solidFill>
              <a:sym typeface="+mn-ea"/>
            </a:endParaRPr>
          </a:p>
          <a:p>
            <a:pPr marL="0" indent="0">
              <a:buNone/>
            </a:pPr>
            <a:endParaRPr lang="zh-CN" altLang="en-US">
              <a:solidFill>
                <a:srgbClr val="FF0000"/>
              </a:solidFill>
              <a:sym typeface="+mn-ea"/>
            </a:endParaRPr>
          </a:p>
          <a:p>
            <a:pPr marL="0" indent="0">
              <a:buNone/>
            </a:pPr>
            <a:r>
              <a:rPr lang="en-US" altLang="zh-CN">
                <a:solidFill>
                  <a:schemeClr val="bg2"/>
                </a:solidFill>
                <a:sym typeface="+mn-ea"/>
              </a:rPr>
              <a:t>1.</a:t>
            </a:r>
            <a:r>
              <a:rPr lang="zh-CN" altLang="en-US">
                <a:sym typeface="+mn-ea"/>
              </a:rPr>
              <a:t>要重视课内一个个知识点的理解突破，在理解的基础上熟练掌握主要的概念、原理和观点的内涵，过好知识关；</a:t>
            </a:r>
            <a:endParaRPr lang="zh-CN" altLang="en-US">
              <a:sym typeface="+mn-ea"/>
            </a:endParaRPr>
          </a:p>
          <a:p>
            <a:pPr marL="0" indent="0">
              <a:buNone/>
            </a:pPr>
            <a:r>
              <a:rPr lang="en-US" altLang="zh-CN">
                <a:sym typeface="+mn-ea"/>
              </a:rPr>
              <a:t>2.</a:t>
            </a:r>
            <a:r>
              <a:rPr lang="zh-CN" altLang="en-US">
                <a:sym typeface="+mn-ea"/>
              </a:rPr>
              <a:t>要在学生头脑中建立较为完善的知识网络，建立重大时事与这个网络的联系，并掌握依据问题需要在知识网络中索取相关知识的方法；</a:t>
            </a:r>
            <a:endParaRPr lang="zh-CN" altLang="en-US">
              <a:sym typeface="+mn-ea"/>
            </a:endParaRPr>
          </a:p>
          <a:p>
            <a:pPr marL="0" indent="0">
              <a:buNone/>
            </a:pPr>
            <a:r>
              <a:rPr lang="en-US" altLang="zh-CN">
                <a:sym typeface="+mn-ea"/>
              </a:rPr>
              <a:t>3.</a:t>
            </a:r>
            <a:r>
              <a:rPr lang="zh-CN" altLang="en-US">
                <a:sym typeface="+mn-ea"/>
              </a:rPr>
              <a:t>抓好重点知识的理解和运用，教会学生把握知识的内在联系，学会多角度地运用不同知识板块去综合分析和解决现实问题；</a:t>
            </a:r>
            <a:endParaRPr lang="zh-CN" altLang="en-US">
              <a:sym typeface="+mn-ea"/>
            </a:endParaRPr>
          </a:p>
          <a:p>
            <a:pPr marL="0" indent="0">
              <a:buNone/>
            </a:pPr>
            <a:r>
              <a:rPr lang="en-US" altLang="zh-CN">
                <a:sym typeface="+mn-ea"/>
              </a:rPr>
              <a:t>4.</a:t>
            </a:r>
            <a:r>
              <a:rPr lang="zh-CN" altLang="en-US">
                <a:sym typeface="+mn-ea"/>
              </a:rPr>
              <a:t>在总复习阶段还要适时引导学生回归课本，学会灵活运用课本语言和思路分析问题，表达观点。</a:t>
            </a:r>
            <a:endParaRPr lang="zh-CN" altLang="en-US"/>
          </a:p>
          <a:p>
            <a:endParaRPr lang="zh-CN" altLang="en-US"/>
          </a:p>
          <a:p>
            <a:endParaRPr lang="zh-CN" altLang="en-US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0520" y="1997075"/>
            <a:ext cx="10960735" cy="4003675"/>
          </a:xfrm>
        </p:spPr>
        <p:txBody>
          <a:bodyPr>
            <a:normAutofit lnSpcReduction="20000"/>
          </a:bodyPr>
          <a:p>
            <a:pPr marL="0" indent="0">
              <a:buNone/>
            </a:pPr>
            <a:r>
              <a:rPr lang="zh-CN" altLang="en-US">
                <a:solidFill>
                  <a:srgbClr val="FF0000"/>
                </a:solidFill>
                <a:sym typeface="+mn-ea"/>
              </a:rPr>
              <a:t>（二）关注社会重点、热点，提高分析解决问题的能力</a:t>
            </a:r>
            <a:endParaRPr lang="zh-CN" altLang="en-US">
              <a:solidFill>
                <a:srgbClr val="FF0000"/>
              </a:solidFill>
              <a:sym typeface="+mn-ea"/>
            </a:endParaRPr>
          </a:p>
          <a:p>
            <a:pPr marL="0" indent="0">
              <a:buNone/>
            </a:pPr>
            <a:endParaRPr lang="zh-CN" altLang="en-US">
              <a:solidFill>
                <a:srgbClr val="FF0000"/>
              </a:solidFill>
              <a:sym typeface="+mn-ea"/>
            </a:endParaRPr>
          </a:p>
          <a:p>
            <a:pPr marL="0" indent="0">
              <a:buNone/>
            </a:pPr>
            <a:r>
              <a:rPr lang="zh-CN" altLang="en-US">
                <a:sym typeface="+mn-ea"/>
              </a:rPr>
              <a:t>       在下一阶段的教学中要关注热点问题。首先是持续性热点，即具有延续性、长期性的热点问题，是国家需要长期花大力气去解决的问题。这些持续热点问题，如：贯彻落实科学发展观，依法治国，精神文明建设，经济转型（环境、资源问题，可持续发展发展，美丽中国等），全面建成小康社会，社会保障体系，城镇化建设，更加注重社会公平，维护国家统一，走和平发展道路等。</a:t>
            </a:r>
            <a:endParaRPr lang="zh-CN" altLang="en-US"/>
          </a:p>
          <a:p>
            <a:pPr marL="0" indent="0">
              <a:buNone/>
            </a:pPr>
            <a:endParaRPr lang="zh-CN" altLang="en-US"/>
          </a:p>
          <a:p>
            <a:endParaRPr lang="zh-CN" altLang="en-US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pPr marL="0" indent="0">
              <a:buNone/>
            </a:pPr>
            <a:r>
              <a:rPr lang="zh-CN" altLang="en-US">
                <a:solidFill>
                  <a:srgbClr val="FF0000"/>
                </a:solidFill>
                <a:sym typeface="+mn-ea"/>
              </a:rPr>
              <a:t>（三）加强学法指导，提高答题技巧</a:t>
            </a:r>
            <a:endParaRPr lang="zh-CN" altLang="en-US">
              <a:solidFill>
                <a:srgbClr val="FF0000"/>
              </a:solidFill>
              <a:sym typeface="+mn-ea"/>
            </a:endParaRPr>
          </a:p>
          <a:p>
            <a:pPr marL="0" indent="0">
              <a:buNone/>
            </a:pPr>
            <a:endParaRPr lang="zh-CN" altLang="en-US">
              <a:solidFill>
                <a:srgbClr val="FF0000"/>
              </a:solidFill>
              <a:sym typeface="+mn-ea"/>
            </a:endParaRPr>
          </a:p>
          <a:p>
            <a:pPr marL="0" indent="0">
              <a:buNone/>
            </a:pPr>
            <a:r>
              <a:rPr lang="zh-CN" altLang="en-US">
                <a:sym typeface="+mn-ea"/>
              </a:rPr>
              <a:t>       要加强审题和答题能力的培养，通过典型习题的训练和常见错误的分析，提高学生对试题的分析、理解能力和构思、作答能力，包括对材料的审读能力、关键词句的提取能力、答题方向的判断能力、相关知识的索取能力、知识与材料的联系能力、不同知识的综合能力。</a:t>
            </a:r>
            <a:endParaRPr lang="zh-CN" alt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三个部分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892935" y="2149384"/>
            <a:ext cx="10515600" cy="4003450"/>
          </a:xfrm>
        </p:spPr>
        <p:txBody>
          <a:bodyPr/>
          <a:p>
            <a:pPr marL="0" indent="0">
              <a:buNone/>
            </a:pPr>
            <a:r>
              <a:rPr lang="zh-CN" altLang="en-US" sz="3600"/>
              <a:t>一、试卷及数据分析</a:t>
            </a:r>
            <a:endParaRPr lang="zh-CN" altLang="en-US" sz="3600"/>
          </a:p>
          <a:p>
            <a:pPr marL="0" indent="0">
              <a:buNone/>
            </a:pPr>
            <a:r>
              <a:rPr lang="zh-CN" altLang="en-US" sz="3600"/>
              <a:t>二、主要问题及原因分析</a:t>
            </a:r>
            <a:endParaRPr lang="zh-CN" altLang="en-US" sz="3600"/>
          </a:p>
          <a:p>
            <a:pPr marL="0" indent="0">
              <a:buNone/>
            </a:pPr>
            <a:r>
              <a:rPr lang="zh-CN" altLang="en-US" sz="3600"/>
              <a:t>三、后阶段复习备考举措</a:t>
            </a:r>
            <a:endParaRPr lang="zh-CN" altLang="en-US" sz="360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48715" y="617220"/>
            <a:ext cx="7652385" cy="668020"/>
          </a:xfrm>
        </p:spPr>
        <p:txBody>
          <a:bodyPr>
            <a:normAutofit fontScale="90000"/>
          </a:bodyPr>
          <a:p>
            <a:r>
              <a:rPr lang="zh-CN" altLang="en-US">
                <a:sym typeface="+mn-ea"/>
              </a:rPr>
              <a:t>一、试卷及数据分析</a:t>
            </a:r>
            <a:endParaRPr lang="zh-CN" altLang="en-US"/>
          </a:p>
          <a:p>
            <a:r>
              <a:rPr lang="zh-CN" altLang="en-US"/>
              <a:t>                        </a:t>
            </a:r>
            <a:endParaRPr lang="zh-CN" altLang="en-US" sz="2800"/>
          </a:p>
        </p:txBody>
      </p:sp>
      <p:pic>
        <p:nvPicPr>
          <p:cNvPr id="4" name="内容占位符 3" descr="图片2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1011555" y="1429385"/>
            <a:ext cx="8701405" cy="435610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242695" y="5789295"/>
            <a:ext cx="6420485" cy="8229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solidFill>
                  <a:schemeClr val="tx2">
                    <a:lumMod val="50000"/>
                  </a:schemeClr>
                </a:solidFill>
              </a:rPr>
              <a:t>参考总人数：</a:t>
            </a:r>
            <a:r>
              <a:rPr lang="en-US" altLang="zh-CN" sz="2400">
                <a:solidFill>
                  <a:schemeClr val="tx2">
                    <a:lumMod val="50000"/>
                  </a:schemeClr>
                </a:solidFill>
              </a:rPr>
              <a:t>1104</a:t>
            </a:r>
            <a:r>
              <a:rPr lang="zh-CN" altLang="en-US" sz="2400">
                <a:solidFill>
                  <a:schemeClr val="tx2">
                    <a:lumMod val="50000"/>
                  </a:schemeClr>
                </a:solidFill>
              </a:rPr>
              <a:t>人    </a:t>
            </a:r>
            <a:endParaRPr lang="zh-CN" altLang="en-US" sz="2400">
              <a:solidFill>
                <a:schemeClr val="tx2">
                  <a:lumMod val="50000"/>
                </a:schemeClr>
              </a:solidFill>
            </a:endParaRPr>
          </a:p>
          <a:p>
            <a:r>
              <a:rPr lang="zh-CN" altLang="en-US" sz="2400">
                <a:solidFill>
                  <a:schemeClr val="tx2">
                    <a:lumMod val="50000"/>
                  </a:schemeClr>
                </a:solidFill>
              </a:rPr>
              <a:t>东中：</a:t>
            </a:r>
            <a:r>
              <a:rPr lang="en-US" altLang="zh-CN" sz="2400">
                <a:solidFill>
                  <a:schemeClr val="tx2">
                    <a:lumMod val="50000"/>
                  </a:schemeClr>
                </a:solidFill>
              </a:rPr>
              <a:t>911</a:t>
            </a:r>
            <a:r>
              <a:rPr lang="zh-CN" altLang="en-US" sz="2400">
                <a:solidFill>
                  <a:schemeClr val="tx2">
                    <a:lumMod val="50000"/>
                  </a:schemeClr>
                </a:solidFill>
              </a:rPr>
              <a:t>人，竹中</a:t>
            </a:r>
            <a:r>
              <a:rPr lang="en-US" altLang="zh-CN" sz="2400">
                <a:solidFill>
                  <a:schemeClr val="tx2">
                    <a:lumMod val="50000"/>
                  </a:schemeClr>
                </a:solidFill>
              </a:rPr>
              <a:t>132</a:t>
            </a:r>
            <a:r>
              <a:rPr lang="zh-CN" altLang="en-US" sz="2400">
                <a:solidFill>
                  <a:schemeClr val="tx2">
                    <a:lumMod val="50000"/>
                  </a:schemeClr>
                </a:solidFill>
              </a:rPr>
              <a:t>人，园区</a:t>
            </a:r>
            <a:r>
              <a:rPr lang="en-US" altLang="zh-CN" sz="2400">
                <a:solidFill>
                  <a:schemeClr val="tx2">
                    <a:lumMod val="50000"/>
                  </a:schemeClr>
                </a:solidFill>
              </a:rPr>
              <a:t>61</a:t>
            </a:r>
            <a:r>
              <a:rPr lang="zh-CN" altLang="en-US" sz="2400">
                <a:solidFill>
                  <a:schemeClr val="tx2">
                    <a:lumMod val="50000"/>
                  </a:schemeClr>
                </a:solidFill>
              </a:rPr>
              <a:t>人</a:t>
            </a:r>
            <a:endParaRPr lang="zh-CN" altLang="en-US" sz="240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563995" y="1529715"/>
            <a:ext cx="3362325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solidFill>
                  <a:srgbClr val="6E582D"/>
                </a:solidFill>
                <a:uFillTx/>
                <a:sym typeface="+mn-ea"/>
              </a:rPr>
              <a:t>（卷面总分</a:t>
            </a:r>
            <a:r>
              <a:rPr lang="en-US" altLang="zh-CN" sz="2400">
                <a:solidFill>
                  <a:srgbClr val="6E582D"/>
                </a:solidFill>
                <a:uFillTx/>
                <a:sym typeface="+mn-ea"/>
              </a:rPr>
              <a:t>50</a:t>
            </a:r>
            <a:r>
              <a:rPr lang="zh-CN" altLang="en-US" sz="2400">
                <a:solidFill>
                  <a:srgbClr val="6E582D"/>
                </a:solidFill>
                <a:uFillTx/>
                <a:sym typeface="+mn-ea"/>
              </a:rPr>
              <a:t>分）</a:t>
            </a:r>
            <a:endParaRPr lang="zh-CN" altLang="en-US" sz="2400">
              <a:solidFill>
                <a:srgbClr val="6E582D"/>
              </a:solidFill>
              <a:uFillTx/>
              <a:sym typeface="+mn-ea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 descr="图片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75565" y="27305"/>
            <a:ext cx="12053570" cy="677037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p>
            <a:r>
              <a:rPr lang="zh-CN" altLang="en-US" sz="2800"/>
              <a:t>第Ⅰ卷：单项选择题，</a:t>
            </a:r>
            <a:r>
              <a:rPr lang="en-US" altLang="zh-CN" sz="2800"/>
              <a:t>1-15</a:t>
            </a:r>
            <a:r>
              <a:rPr lang="zh-CN" altLang="en-US" sz="2800"/>
              <a:t>题，每题</a:t>
            </a:r>
            <a:r>
              <a:rPr lang="en-US" altLang="zh-CN" sz="2800"/>
              <a:t>2</a:t>
            </a:r>
            <a:r>
              <a:rPr lang="zh-CN" altLang="en-US" sz="2800"/>
              <a:t>分，计</a:t>
            </a:r>
            <a:r>
              <a:rPr lang="en-US" altLang="zh-CN" sz="2800"/>
              <a:t>30</a:t>
            </a:r>
            <a:r>
              <a:rPr lang="zh-CN" altLang="en-US" sz="2800"/>
              <a:t>分</a:t>
            </a:r>
            <a:endParaRPr lang="zh-CN" altLang="en-US" sz="2800"/>
          </a:p>
        </p:txBody>
      </p:sp>
      <p:pic>
        <p:nvPicPr>
          <p:cNvPr id="4" name="内容占位符 3" descr="图片4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999490" y="1248410"/>
            <a:ext cx="9534525" cy="492125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48715" y="353695"/>
            <a:ext cx="8363585" cy="931545"/>
          </a:xfrm>
        </p:spPr>
        <p:txBody>
          <a:bodyPr>
            <a:normAutofit/>
          </a:bodyPr>
          <a:p>
            <a:r>
              <a:rPr lang="zh-CN" altLang="en-US" sz="2400">
                <a:sym typeface="+mn-ea"/>
              </a:rPr>
              <a:t>第Ⅱ卷：材料分析题，</a:t>
            </a:r>
            <a:r>
              <a:rPr lang="en-US" altLang="zh-CN" sz="2400">
                <a:sym typeface="+mn-ea"/>
              </a:rPr>
              <a:t>33-34</a:t>
            </a:r>
            <a:r>
              <a:rPr lang="zh-CN" altLang="en-US" sz="2400">
                <a:sym typeface="+mn-ea"/>
              </a:rPr>
              <a:t>题，共</a:t>
            </a:r>
            <a:r>
              <a:rPr lang="en-US" altLang="zh-CN" sz="2400">
                <a:sym typeface="+mn-ea"/>
              </a:rPr>
              <a:t>5</a:t>
            </a:r>
            <a:r>
              <a:rPr lang="zh-CN" altLang="en-US" sz="2400">
                <a:sym typeface="+mn-ea"/>
              </a:rPr>
              <a:t>小问，每问</a:t>
            </a:r>
            <a:r>
              <a:rPr lang="en-US" altLang="zh-CN" sz="2400">
                <a:sym typeface="+mn-ea"/>
              </a:rPr>
              <a:t>4</a:t>
            </a:r>
            <a:r>
              <a:rPr lang="zh-CN" altLang="en-US" sz="2400">
                <a:sym typeface="+mn-ea"/>
              </a:rPr>
              <a:t>分，计</a:t>
            </a:r>
            <a:r>
              <a:rPr lang="en-US" altLang="zh-CN" sz="2400">
                <a:sym typeface="+mn-ea"/>
              </a:rPr>
              <a:t>20</a:t>
            </a:r>
            <a:r>
              <a:rPr lang="zh-CN" altLang="en-US" sz="2400">
                <a:sym typeface="+mn-ea"/>
              </a:rPr>
              <a:t>分</a:t>
            </a:r>
            <a:endParaRPr lang="zh-CN" altLang="en-US" sz="2400"/>
          </a:p>
        </p:txBody>
      </p:sp>
      <p:pic>
        <p:nvPicPr>
          <p:cNvPr id="4" name="内容占位符 3" descr="图片1材料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1028065" y="1187450"/>
            <a:ext cx="8710930" cy="5047615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>
                <a:sym typeface="+mn-ea"/>
              </a:rPr>
              <a:t>二、主要问题及原因分析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p>
            <a:pPr marL="0" indent="0">
              <a:buNone/>
            </a:pPr>
            <a:r>
              <a:rPr lang="zh-CN" altLang="en-US"/>
              <a:t>单项选择题，答题中暴露出的主要问题：</a:t>
            </a:r>
            <a:endParaRPr lang="zh-CN" altLang="en-US"/>
          </a:p>
          <a:p>
            <a:pPr marL="0" indent="0">
              <a:buNone/>
            </a:pPr>
            <a:r>
              <a:rPr lang="zh-CN" altLang="en-US"/>
              <a:t>         ①时政题失分较大；</a:t>
            </a:r>
            <a:r>
              <a:rPr lang="zh-CN" altLang="en-US">
                <a:hlinkClick r:id="rId1" action="ppaction://hlinksldjump"/>
              </a:rPr>
              <a:t>（</a:t>
            </a:r>
            <a:r>
              <a:rPr lang="zh-CN" altLang="en-US">
                <a:sym typeface="+mn-ea"/>
                <a:hlinkClick r:id="rId1" action="ppaction://hlinksldjump"/>
              </a:rPr>
              <a:t>第1、2题）</a:t>
            </a:r>
            <a:endParaRPr lang="zh-CN" altLang="en-US"/>
          </a:p>
          <a:p>
            <a:pPr marL="0" indent="0">
              <a:buNone/>
            </a:pPr>
            <a:endParaRPr lang="zh-CN" altLang="en-US"/>
          </a:p>
          <a:p>
            <a:pPr marL="0" indent="0">
              <a:buNone/>
            </a:pPr>
            <a:r>
              <a:rPr lang="zh-CN" altLang="en-US"/>
              <a:t>         ②审题抓不准题旨；</a:t>
            </a:r>
            <a:r>
              <a:rPr lang="zh-CN" altLang="en-US">
                <a:hlinkClick r:id="rId2" action="ppaction://hlinksldjump"/>
              </a:rPr>
              <a:t>（</a:t>
            </a:r>
            <a:r>
              <a:rPr lang="zh-CN" altLang="en-US">
                <a:sym typeface="+mn-ea"/>
                <a:hlinkClick r:id="rId2" action="ppaction://hlinksldjump"/>
              </a:rPr>
              <a:t>第</a:t>
            </a:r>
            <a:r>
              <a:rPr lang="en-US" altLang="zh-CN">
                <a:sym typeface="+mn-ea"/>
                <a:hlinkClick r:id="rId2" action="ppaction://hlinksldjump"/>
              </a:rPr>
              <a:t>8</a:t>
            </a:r>
            <a:r>
              <a:rPr lang="zh-CN" altLang="en-US">
                <a:sym typeface="+mn-ea"/>
                <a:hlinkClick r:id="rId2" action="ppaction://hlinksldjump"/>
              </a:rPr>
              <a:t>题）</a:t>
            </a:r>
            <a:endParaRPr lang="zh-CN" altLang="en-US"/>
          </a:p>
          <a:p>
            <a:pPr marL="0" indent="0">
              <a:buNone/>
            </a:pPr>
            <a:endParaRPr lang="zh-CN" altLang="en-US"/>
          </a:p>
          <a:p>
            <a:pPr marL="0" indent="0">
              <a:buNone/>
            </a:pPr>
            <a:r>
              <a:rPr lang="zh-CN" altLang="en-US"/>
              <a:t>         ③基础知识点理解不透彻</a:t>
            </a:r>
            <a:r>
              <a:rPr lang="zh-CN" altLang="en-US">
                <a:hlinkClick r:id="rId3" action="ppaction://hlinksldjump"/>
              </a:rPr>
              <a:t>（</a:t>
            </a:r>
            <a:r>
              <a:rPr lang="zh-CN" altLang="en-US">
                <a:sym typeface="+mn-ea"/>
                <a:hlinkClick r:id="rId3" action="ppaction://hlinksldjump"/>
              </a:rPr>
              <a:t>第</a:t>
            </a:r>
            <a:r>
              <a:rPr lang="en-US" altLang="zh-CN">
                <a:sym typeface="+mn-ea"/>
                <a:hlinkClick r:id="rId3" action="ppaction://hlinksldjump"/>
              </a:rPr>
              <a:t>7</a:t>
            </a:r>
            <a:r>
              <a:rPr lang="zh-CN" altLang="en-US">
                <a:sym typeface="+mn-ea"/>
                <a:hlinkClick r:id="rId3" action="ppaction://hlinksldjump"/>
              </a:rPr>
              <a:t>、</a:t>
            </a:r>
            <a:r>
              <a:rPr lang="en-US" altLang="zh-CN">
                <a:sym typeface="+mn-ea"/>
                <a:hlinkClick r:id="rId3" action="ppaction://hlinksldjump"/>
              </a:rPr>
              <a:t>12</a:t>
            </a:r>
            <a:r>
              <a:rPr lang="zh-CN" altLang="en-US">
                <a:sym typeface="+mn-ea"/>
                <a:hlinkClick r:id="rId3" action="ppaction://hlinksldjump"/>
              </a:rPr>
              <a:t>题）</a:t>
            </a:r>
            <a:endParaRPr lang="zh-CN" altLang="en-US"/>
          </a:p>
          <a:p>
            <a:pPr marL="0" indent="0">
              <a:buNone/>
            </a:pPr>
            <a:endParaRPr lang="zh-CN" altLang="en-US"/>
          </a:p>
          <a:p>
            <a:pPr marL="0" indent="0">
              <a:buNone/>
            </a:pPr>
            <a:endParaRPr lang="en-US" altLang="zh-CN"/>
          </a:p>
        </p:txBody>
      </p:sp>
      <p:sp>
        <p:nvSpPr>
          <p:cNvPr id="5" name="文本框 4"/>
          <p:cNvSpPr txBox="1"/>
          <p:nvPr/>
        </p:nvSpPr>
        <p:spPr>
          <a:xfrm>
            <a:off x="866775" y="1503045"/>
            <a:ext cx="5499100" cy="518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>
                <a:sym typeface="+mn-ea"/>
              </a:rPr>
              <a:t>（一）主要问题</a:t>
            </a:r>
            <a:endParaRPr lang="zh-CN" altLang="en-US" sz="280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30885" y="1616710"/>
            <a:ext cx="10452735" cy="1749425"/>
          </a:xfrm>
        </p:spPr>
        <p:txBody>
          <a:bodyPr>
            <a:normAutofit/>
          </a:bodyPr>
          <a:p>
            <a:pPr marL="0" indent="0">
              <a:buNone/>
            </a:pPr>
            <a:r>
              <a:rPr lang="en-US" altLang="zh-CN"/>
              <a:t>1.2016</a:t>
            </a:r>
            <a:r>
              <a:rPr lang="zh-CN" altLang="en-US"/>
              <a:t>年</a:t>
            </a:r>
            <a:r>
              <a:rPr lang="en-US" altLang="zh-CN"/>
              <a:t>3</a:t>
            </a:r>
            <a:r>
              <a:rPr lang="zh-CN" altLang="en-US"/>
              <a:t>月</a:t>
            </a:r>
            <a:r>
              <a:rPr lang="en-US" altLang="zh-CN"/>
              <a:t>5</a:t>
            </a:r>
            <a:r>
              <a:rPr lang="zh-CN" altLang="en-US"/>
              <a:t>日十二届全国人民代表大会第四次会议在北京开幕，会议表决          通过了《关于国民经济和社会发展第</a:t>
            </a:r>
            <a:r>
              <a:rPr lang="zh-CN" altLang="en-US" u="sng"/>
              <a:t>    </a:t>
            </a:r>
            <a:r>
              <a:rPr lang="en-US" altLang="zh-CN" u="sng">
                <a:solidFill>
                  <a:srgbClr val="FF0000"/>
                </a:solidFill>
              </a:rPr>
              <a:t>C</a:t>
            </a:r>
            <a:r>
              <a:rPr lang="zh-CN" altLang="en-US" u="sng">
                <a:solidFill>
                  <a:srgbClr val="FF0000"/>
                </a:solidFill>
              </a:rPr>
              <a:t> </a:t>
            </a:r>
            <a:r>
              <a:rPr lang="zh-CN" altLang="en-US" u="sng"/>
              <a:t>  </a:t>
            </a:r>
            <a:r>
              <a:rPr lang="zh-CN" altLang="en-US"/>
              <a:t>个五年规划纲要的决议草案》</a:t>
            </a:r>
            <a:endParaRPr lang="zh-CN" altLang="en-US"/>
          </a:p>
          <a:p>
            <a:pPr marL="0" indent="0">
              <a:buNone/>
            </a:pPr>
            <a:r>
              <a:rPr lang="en-US" altLang="zh-CN"/>
              <a:t>A.</a:t>
            </a:r>
            <a:r>
              <a:rPr lang="zh-CN" altLang="en-US"/>
              <a:t>十一        </a:t>
            </a:r>
            <a:r>
              <a:rPr lang="en-US" altLang="zh-CN"/>
              <a:t>B.</a:t>
            </a:r>
            <a:r>
              <a:rPr lang="zh-CN" altLang="en-US"/>
              <a:t>十二          </a:t>
            </a:r>
            <a:r>
              <a:rPr lang="en-US" altLang="zh-CN"/>
              <a:t>C.</a:t>
            </a:r>
            <a:r>
              <a:rPr lang="zh-CN" altLang="en-US"/>
              <a:t>十三         </a:t>
            </a:r>
            <a:r>
              <a:rPr lang="en-US" altLang="zh-CN"/>
              <a:t>D.</a:t>
            </a:r>
            <a:r>
              <a:rPr lang="zh-CN" altLang="en-US"/>
              <a:t>十四</a:t>
            </a:r>
            <a:endParaRPr lang="zh-CN" altLang="en-US"/>
          </a:p>
          <a:p>
            <a:pPr marL="0" indent="0">
              <a:buNone/>
            </a:pPr>
            <a:r>
              <a:rPr lang="zh-CN" altLang="en-US">
                <a:solidFill>
                  <a:srgbClr val="FF0000"/>
                </a:solidFill>
              </a:rPr>
              <a:t>                                                                                       </a:t>
            </a:r>
            <a:r>
              <a:rPr lang="zh-CN" altLang="en-US">
                <a:solidFill>
                  <a:srgbClr val="FF0000"/>
                </a:solidFill>
                <a:latin typeface="+mn-lt"/>
                <a:ea typeface="+mn-ea"/>
              </a:rPr>
              <a:t>平均得分1.05分</a:t>
            </a:r>
            <a:endParaRPr lang="zh-CN" altLang="en-US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20725" y="3689985"/>
            <a:ext cx="10489565" cy="26517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chemeClr val="bg2"/>
                </a:solidFill>
                <a:latin typeface="Arial" pitchFamily="34" charset="0"/>
                <a:ea typeface="黑体" pitchFamily="49" charset="-122"/>
              </a:rPr>
              <a:t>2.</a:t>
            </a:r>
            <a:r>
              <a:rPr lang="zh-CN" altLang="en-US" sz="2400">
                <a:solidFill>
                  <a:schemeClr val="bg2"/>
                </a:solidFill>
                <a:latin typeface="Arial" pitchFamily="34" charset="0"/>
                <a:ea typeface="黑体" pitchFamily="49" charset="-122"/>
              </a:rPr>
              <a:t>党的十八届五中全会提了了“创新、协调、绿色、开放、共享”的五大发      展理念。下列选项体现共享发展理念的是     </a:t>
            </a:r>
            <a:r>
              <a:rPr lang="zh-CN" altLang="en-US" sz="2400">
                <a:solidFill>
                  <a:srgbClr val="FF0000"/>
                </a:solidFill>
                <a:latin typeface="Arial" pitchFamily="34" charset="0"/>
                <a:ea typeface="黑体" pitchFamily="49" charset="-122"/>
              </a:rPr>
              <a:t>B </a:t>
            </a:r>
            <a:r>
              <a:rPr lang="zh-CN" altLang="en-US" sz="2400">
                <a:solidFill>
                  <a:schemeClr val="bg2"/>
                </a:solidFill>
                <a:latin typeface="Arial" pitchFamily="34" charset="0"/>
                <a:ea typeface="黑体" pitchFamily="49" charset="-122"/>
              </a:rPr>
              <a:t>                  </a:t>
            </a:r>
            <a:endParaRPr lang="zh-CN" altLang="en-US" sz="2400">
              <a:solidFill>
                <a:schemeClr val="bg2"/>
              </a:solidFill>
              <a:latin typeface="Arial" pitchFamily="34" charset="0"/>
              <a:ea typeface="黑体" pitchFamily="49" charset="-122"/>
            </a:endParaRPr>
          </a:p>
          <a:p>
            <a:r>
              <a:rPr lang="zh-CN" altLang="en-US" sz="2400">
                <a:solidFill>
                  <a:schemeClr val="bg2"/>
                </a:solidFill>
                <a:latin typeface="Arial" pitchFamily="34" charset="0"/>
                <a:ea typeface="黑体" pitchFamily="49" charset="-122"/>
              </a:rPr>
              <a:t>A.推进以人为核心的新型城镇化建设   </a:t>
            </a:r>
            <a:endParaRPr lang="zh-CN" altLang="en-US" sz="2400">
              <a:solidFill>
                <a:schemeClr val="bg2"/>
              </a:solidFill>
              <a:latin typeface="Arial" pitchFamily="34" charset="0"/>
              <a:ea typeface="黑体" pitchFamily="49" charset="-122"/>
            </a:endParaRPr>
          </a:p>
          <a:p>
            <a:r>
              <a:rPr lang="zh-CN" altLang="en-US" sz="2400">
                <a:solidFill>
                  <a:schemeClr val="bg2"/>
                </a:solidFill>
                <a:latin typeface="Arial" pitchFamily="34" charset="0"/>
                <a:ea typeface="黑体" pitchFamily="49" charset="-122"/>
              </a:rPr>
              <a:t>B.全面实施一对夫妇可生育两个孩子政策</a:t>
            </a:r>
            <a:endParaRPr lang="zh-CN" altLang="en-US" sz="2400">
              <a:solidFill>
                <a:schemeClr val="bg2"/>
              </a:solidFill>
              <a:latin typeface="Arial" pitchFamily="34" charset="0"/>
              <a:ea typeface="黑体" pitchFamily="49" charset="-122"/>
            </a:endParaRPr>
          </a:p>
          <a:p>
            <a:r>
              <a:rPr lang="zh-CN" altLang="en-US" sz="2400">
                <a:solidFill>
                  <a:schemeClr val="bg2"/>
                </a:solidFill>
                <a:latin typeface="Arial" pitchFamily="34" charset="0"/>
                <a:ea typeface="黑体" pitchFamily="49" charset="-122"/>
              </a:rPr>
              <a:t>C.加强国际交流与合作，培育竞争新优势 </a:t>
            </a:r>
            <a:endParaRPr lang="zh-CN" altLang="en-US" sz="2400">
              <a:solidFill>
                <a:schemeClr val="bg2"/>
              </a:solidFill>
              <a:latin typeface="Arial" pitchFamily="34" charset="0"/>
              <a:ea typeface="黑体" pitchFamily="49" charset="-122"/>
            </a:endParaRPr>
          </a:p>
          <a:p>
            <a:r>
              <a:rPr lang="zh-CN" altLang="en-US" sz="2400">
                <a:solidFill>
                  <a:schemeClr val="bg2"/>
                </a:solidFill>
                <a:latin typeface="Arial" pitchFamily="34" charset="0"/>
                <a:ea typeface="黑体" pitchFamily="49" charset="-122"/>
              </a:rPr>
              <a:t>D.国际货币基金组织批准人民币加入特别提款权货币篮子                    </a:t>
            </a:r>
            <a:endParaRPr lang="zh-CN" altLang="en-US" sz="2400">
              <a:solidFill>
                <a:schemeClr val="bg2"/>
              </a:solidFill>
              <a:latin typeface="Arial" pitchFamily="34" charset="0"/>
              <a:ea typeface="黑体" pitchFamily="49" charset="-122"/>
            </a:endParaRPr>
          </a:p>
          <a:p>
            <a:r>
              <a:rPr lang="zh-CN" altLang="en-US" sz="2400">
                <a:solidFill>
                  <a:srgbClr val="FF0000"/>
                </a:solidFill>
                <a:sym typeface="+mn-ea"/>
              </a:rPr>
              <a:t>                                                                                                平均得分</a:t>
            </a:r>
            <a:r>
              <a:rPr lang="en-US" altLang="zh-CN" sz="2400">
                <a:solidFill>
                  <a:srgbClr val="FF0000"/>
                </a:solidFill>
                <a:sym typeface="+mn-ea"/>
              </a:rPr>
              <a:t>0.14</a:t>
            </a:r>
            <a:r>
              <a:rPr lang="zh-CN" altLang="en-US" sz="2400">
                <a:solidFill>
                  <a:srgbClr val="FF0000"/>
                </a:solidFill>
                <a:sym typeface="+mn-ea"/>
              </a:rPr>
              <a:t>分</a:t>
            </a:r>
            <a:endParaRPr lang="zh-CN" altLang="en-US" sz="2400">
              <a:solidFill>
                <a:schemeClr val="tx1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>
    <p:cover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93725" y="2000250"/>
            <a:ext cx="10546080" cy="3988435"/>
          </a:xfrm>
        </p:spPr>
        <p:txBody>
          <a:bodyPr/>
          <a:p>
            <a:pPr marL="0" indent="0">
              <a:buNone/>
            </a:pPr>
            <a:r>
              <a:rPr lang="en-US" altLang="zh-CN"/>
              <a:t>8.</a:t>
            </a:r>
            <a:r>
              <a:rPr lang="zh-CN" altLang="en-US"/>
              <a:t>小华在电影院大声接听手机，当电影院的管理员提醒他到外面接，不要影响别人看电影时他振振有词的说：</a:t>
            </a:r>
            <a:r>
              <a:rPr lang="en-US" altLang="zh-CN"/>
              <a:t>“</a:t>
            </a:r>
            <a:r>
              <a:rPr lang="zh-CN" altLang="en-US"/>
              <a:t>我有使用自己手机的权利，你管不着。</a:t>
            </a:r>
            <a:r>
              <a:rPr lang="en-US" altLang="zh-CN"/>
              <a:t>”</a:t>
            </a:r>
            <a:r>
              <a:rPr lang="zh-CN" altLang="en-US"/>
              <a:t>小华的话表明                          </a:t>
            </a:r>
            <a:r>
              <a:rPr lang="en-US" altLang="zh-CN" b="1">
                <a:solidFill>
                  <a:srgbClr val="FF0000"/>
                </a:solidFill>
              </a:rPr>
              <a:t>C</a:t>
            </a:r>
            <a:endParaRPr lang="en-US" altLang="zh-CN" b="1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zh-CN" altLang="en-US">
                <a:sym typeface="Wingdings" charset="0"/>
              </a:rPr>
              <a:t>①在公共场所需要遵守公共秩序②他没有认识到权利和义务是一致的③公民对自己的合法财产有使用权④他具有隐私意识</a:t>
            </a:r>
            <a:endParaRPr lang="zh-CN" altLang="en-US">
              <a:sym typeface="Wingdings" charset="0"/>
            </a:endParaRPr>
          </a:p>
          <a:p>
            <a:pPr marL="0" indent="0">
              <a:buNone/>
            </a:pPr>
            <a:r>
              <a:rPr lang="en-US" altLang="zh-CN">
                <a:sym typeface="Wingdings" charset="0"/>
              </a:rPr>
              <a:t>A.</a:t>
            </a:r>
            <a:r>
              <a:rPr lang="zh-CN" altLang="en-US">
                <a:sym typeface="Wingdings" charset="0"/>
              </a:rPr>
              <a:t>①②          </a:t>
            </a:r>
            <a:r>
              <a:rPr lang="en-US" altLang="zh-CN">
                <a:sym typeface="Wingdings" charset="0"/>
              </a:rPr>
              <a:t>B.</a:t>
            </a:r>
            <a:r>
              <a:rPr lang="zh-CN" altLang="en-US">
                <a:sym typeface="Wingdings" charset="0"/>
              </a:rPr>
              <a:t>②④            </a:t>
            </a:r>
            <a:r>
              <a:rPr lang="en-US" altLang="zh-CN">
                <a:sym typeface="Wingdings" charset="0"/>
              </a:rPr>
              <a:t>C.</a:t>
            </a:r>
            <a:r>
              <a:rPr lang="zh-CN" altLang="en-US">
                <a:sym typeface="Wingdings" charset="0"/>
              </a:rPr>
              <a:t>②③           </a:t>
            </a:r>
            <a:r>
              <a:rPr lang="en-US" altLang="zh-CN">
                <a:sym typeface="Wingdings" charset="0"/>
              </a:rPr>
              <a:t>D.</a:t>
            </a:r>
            <a:r>
              <a:rPr lang="zh-CN" altLang="en-US">
                <a:sym typeface="Wingdings" charset="0"/>
              </a:rPr>
              <a:t>①③</a:t>
            </a:r>
            <a:endParaRPr lang="zh-CN" altLang="en-US">
              <a:sym typeface="Wingdings" charset="0"/>
            </a:endParaRPr>
          </a:p>
          <a:p>
            <a:pPr marL="0" indent="0">
              <a:buNone/>
            </a:pPr>
            <a:r>
              <a:rPr lang="zh-CN" altLang="en-US">
                <a:solidFill>
                  <a:srgbClr val="FF0000"/>
                </a:solidFill>
                <a:latin typeface="Arial" charset="0"/>
                <a:sym typeface="Wingdings" charset="0"/>
              </a:rPr>
              <a:t>                                                                                              平均得分</a:t>
            </a:r>
            <a:r>
              <a:rPr lang="en-US" altLang="zh-CN">
                <a:solidFill>
                  <a:srgbClr val="FF0000"/>
                </a:solidFill>
                <a:latin typeface="Arial" charset="0"/>
                <a:sym typeface="Wingdings" charset="0"/>
              </a:rPr>
              <a:t>1.09</a:t>
            </a:r>
            <a:r>
              <a:rPr lang="zh-CN" altLang="en-US">
                <a:solidFill>
                  <a:srgbClr val="FF0000"/>
                </a:solidFill>
                <a:latin typeface="Arial" charset="0"/>
                <a:sym typeface="Wingdings" charset="0"/>
              </a:rPr>
              <a:t>分</a:t>
            </a:r>
            <a:endParaRPr lang="zh-CN" altLang="en-US">
              <a:solidFill>
                <a:srgbClr val="FF0000"/>
              </a:solidFill>
              <a:latin typeface="Arial" charset="0"/>
              <a:sym typeface="Wingdings" charset="0"/>
            </a:endParaRPr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KSO_WM_UNIT_INDEX" val="2"/>
  <p:tag name="KSO_WM_UNIT_CLEAR" val="1"/>
  <p:tag name="KSO_WM_UNIT_LAYERLEVEL" val="1"/>
  <p:tag name="KSO_WM_BEAUTIFY_FLAG" val="#wm#"/>
  <p:tag name="KSO_WM_UNIT_TYPE" val="i"/>
  <p:tag name="KSO_WM_UNIT_ID" val="284*i*1"/>
  <p:tag name="KSO_WM_TEMPLATE_CATEGORY" val="custom"/>
  <p:tag name="KSO_WM_TEMPLATE_INDEX" val="10"/>
</p:tagLst>
</file>

<file path=ppt/tags/tag2.xml><?xml version="1.0" encoding="utf-8"?>
<p:tagLst xmlns:p="http://schemas.openxmlformats.org/presentationml/2006/main">
  <p:tag name="KSO_WM_UNIT_INDEX" val="1"/>
  <p:tag name="KSO_WM_UNIT_CLEAR" val="1"/>
  <p:tag name="KSO_WM_UNIT_LAYERLEVEL" val="1"/>
  <p:tag name="KSO_WM_BEAUTIFY_FLAG" val="#wm#"/>
  <p:tag name="KSO_WM_UNIT_TYPE" val="i"/>
  <p:tag name="KSO_WM_UNIT_ID" val="284*i*2"/>
  <p:tag name="KSO_WM_TEMPLATE_CATEGORY" val="custom"/>
  <p:tag name="KSO_WM_TEMPLATE_INDEX" val="10"/>
</p:tagLst>
</file>

<file path=ppt/tags/tag3.xml><?xml version="1.0" encoding="utf-8"?>
<p:tagLst xmlns:p="http://schemas.openxmlformats.org/presentationml/2006/main">
  <p:tag name="KSO_WM_TEMPLATE_CATEGORY" val="custom"/>
  <p:tag name="KSO_WM_TEMPLATE_INDEX" val="160010"/>
</p:tagLst>
</file>

<file path=ppt/theme/theme1.xml><?xml version="1.0" encoding="utf-8"?>
<a:theme xmlns:a="http://schemas.openxmlformats.org/drawingml/2006/main" name="默认设计模板">
  <a:themeElements>
    <a:clrScheme name="PPT10">
      <a:dk1>
        <a:srgbClr val="67841A"/>
      </a:dk1>
      <a:lt1>
        <a:srgbClr val="FFFFFF"/>
      </a:lt1>
      <a:dk2>
        <a:srgbClr val="8FC226"/>
      </a:dk2>
      <a:lt2>
        <a:srgbClr val="808080"/>
      </a:lt2>
      <a:accent1>
        <a:srgbClr val="CFDEF3"/>
      </a:accent1>
      <a:accent2>
        <a:srgbClr val="333399"/>
      </a:accent2>
      <a:accent3>
        <a:srgbClr val="FFFFFF"/>
      </a:accent3>
      <a:accent4>
        <a:srgbClr val="000000"/>
      </a:accent4>
      <a:accent5>
        <a:srgbClr val="E4ECF8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黑体"/>
        <a:cs typeface=""/>
      </a:majorFont>
      <a:minorFont>
        <a:latin typeface="Arial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黑体" pitchFamily="49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黑体" pitchFamily="49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FDEF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E4ECF8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7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9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3088</Words>
  <Application>WPS 演示</Application>
  <PresentationFormat>宽屏</PresentationFormat>
  <Paragraphs>121</Paragraphs>
  <Slides>16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17" baseType="lpstr">
      <vt:lpstr>默认设计模板</vt:lpstr>
      <vt:lpstr>2016年开发区初三一模质量分析</vt:lpstr>
      <vt:lpstr>三个部分</vt:lpstr>
      <vt:lpstr>                        </vt:lpstr>
      <vt:lpstr>PowerPoint 演示文稿</vt:lpstr>
      <vt:lpstr>第Ⅰ卷：单项选择题，1-15题，每题2分，计30分</vt:lpstr>
      <vt:lpstr>第Ⅱ卷：材料分析题，33-34题，共5小问，每问4分，计20分</vt:lpstr>
      <vt:lpstr>二、主要问题及原因分析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三、后阶段复习备考举措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8</cp:revision>
  <dcterms:created xsi:type="dcterms:W3CDTF">2016-05-06T13:36:00Z</dcterms:created>
  <dcterms:modified xsi:type="dcterms:W3CDTF">2016-05-10T02:37:24Z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2052-10.1.0.5603</vt:lpwstr>
  </property>
</Properties>
</file>